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Times New Roman Condensed Bold" charset="1" panose="02030806070405020303"/>
      <p:regular r:id="rId22"/>
    </p:embeddedFont>
    <p:embeddedFont>
      <p:font typeface="Times New Roman Bold" charset="1" panose="02030802070405020303"/>
      <p:regular r:id="rId23"/>
    </p:embeddedFont>
    <p:embeddedFont>
      <p:font typeface="Times New Roman" charset="1" panose="02030502070405020303"/>
      <p:regular r:id="rId24"/>
    </p:embeddedFont>
    <p:embeddedFont>
      <p:font typeface="Canva Sans" charset="1" panose="020B0503030501040103"/>
      <p:regular r:id="rId25"/>
    </p:embeddedFont>
    <p:embeddedFont>
      <p:font typeface="Canva Sans Bold" charset="1" panose="020B0803030501040103"/>
      <p:regular r:id="rId26"/>
    </p:embeddedFont>
    <p:embeddedFont>
      <p:font typeface="Alice" charset="1" panose="000005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3.svg>
</file>

<file path=ppt/media/image4.png>
</file>

<file path=ppt/media/image5.png>
</file>

<file path=ppt/media/image6.sv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http://patft.uspto.gov/netacgi/nph-Parser?Sect1=PTO1&amp;Sect2=HITOFF&amp;d=PALL&amp;p=1&amp;u=%2Fnetahtml%2FPTO%2Fsrchnum.htm&amp;r=1&amp;f=G&amp;l=50&amp;s1=10,000,772.PN.&amp;OS=PN/10,000,772&amp;RS=PN/10,000,772" TargetMode="External" Type="http://schemas.openxmlformats.org/officeDocument/2006/relationships/hyperlink"/><Relationship Id="rId3" Target="https://genengnews.com/topics/omics/ucal-and-partners-win-u-s-patent-related-to-crispr-cas9/" TargetMode="External" Type="http://schemas.openxmlformats.org/officeDocument/2006/relationships/hyperlink"/><Relationship Id="rId4" Target="http://patft.uspto.gov/netacgi/nph-Parser?Sect1=PTO1&amp;Sect2=HITOFF&amp;d=PALL&amp;p=1&amp;u=%2Fnetahtml%2FPTO%2Fsrchnum.htm&amp;r=1&amp;f=G&amp;l=50&amp;s1=10,113,167.PN.&amp;OS=PN/10,113,167&amp;RS=PN/10,113,167" TargetMode="External" Type="http://schemas.openxmlformats.org/officeDocument/2006/relationships/hyperlink"/></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 Id="rId5" Target="../media/image20.png" Type="http://schemas.openxmlformats.org/officeDocument/2006/relationships/image"/><Relationship Id="rId6" Target="../media/image21.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https://www.nature.com/articles/nature23305#auth-Hong-Ma-Aff1"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3.png" Type="http://schemas.openxmlformats.org/officeDocument/2006/relationships/image"/><Relationship Id="rId5" Target="../media/image1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Freeform 3" id="3"/>
          <p:cNvSpPr/>
          <p:nvPr/>
        </p:nvSpPr>
        <p:spPr>
          <a:xfrm flipH="false" flipV="false" rot="712252">
            <a:off x="14015736" y="5741155"/>
            <a:ext cx="5357447" cy="6350422"/>
          </a:xfrm>
          <a:custGeom>
            <a:avLst/>
            <a:gdLst/>
            <a:ahLst/>
            <a:cxnLst/>
            <a:rect r="r" b="b" t="t" l="l"/>
            <a:pathLst>
              <a:path h="6350422" w="5357447">
                <a:moveTo>
                  <a:pt x="0" y="0"/>
                </a:moveTo>
                <a:lnTo>
                  <a:pt x="5357447" y="0"/>
                </a:lnTo>
                <a:lnTo>
                  <a:pt x="5357447" y="6350422"/>
                </a:lnTo>
                <a:lnTo>
                  <a:pt x="0" y="63504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1882458"/>
            <a:ext cx="16230600" cy="2357786"/>
          </a:xfrm>
          <a:prstGeom prst="rect">
            <a:avLst/>
          </a:prstGeom>
        </p:spPr>
        <p:txBody>
          <a:bodyPr anchor="t" rtlCol="false" tIns="0" lIns="0" bIns="0" rIns="0">
            <a:spAutoFit/>
          </a:bodyPr>
          <a:lstStyle/>
          <a:p>
            <a:pPr algn="ctr">
              <a:lnSpc>
                <a:spcPts val="8451"/>
              </a:lnSpc>
            </a:pPr>
            <a:r>
              <a:rPr lang="en-US" sz="8451" b="true">
                <a:solidFill>
                  <a:srgbClr val="000000"/>
                </a:solidFill>
                <a:latin typeface="Times New Roman Condensed Bold"/>
                <a:ea typeface="Times New Roman Condensed Bold"/>
                <a:cs typeface="Times New Roman Condensed Bold"/>
                <a:sym typeface="Times New Roman Condensed Bold"/>
              </a:rPr>
              <a:t>Mutation Rate Analysis and Gene Engineering</a:t>
            </a:r>
          </a:p>
        </p:txBody>
      </p:sp>
      <p:sp>
        <p:nvSpPr>
          <p:cNvPr name="TextBox 5" id="5"/>
          <p:cNvSpPr txBox="true"/>
          <p:nvPr/>
        </p:nvSpPr>
        <p:spPr>
          <a:xfrm rot="0">
            <a:off x="568935" y="7513017"/>
            <a:ext cx="7352227" cy="2324733"/>
          </a:xfrm>
          <a:prstGeom prst="rect">
            <a:avLst/>
          </a:prstGeom>
        </p:spPr>
        <p:txBody>
          <a:bodyPr anchor="t" rtlCol="false" tIns="0" lIns="0" bIns="0" rIns="0">
            <a:spAutoFit/>
          </a:bodyPr>
          <a:lstStyle/>
          <a:p>
            <a:pPr algn="l">
              <a:lnSpc>
                <a:spcPts val="3640"/>
              </a:lnSpc>
            </a:pPr>
            <a:r>
              <a:rPr lang="en-US" sz="2600" b="true">
                <a:solidFill>
                  <a:srgbClr val="000000"/>
                </a:solidFill>
                <a:latin typeface="Times New Roman Bold"/>
                <a:ea typeface="Times New Roman Bold"/>
                <a:cs typeface="Times New Roman Bold"/>
                <a:sym typeface="Times New Roman Bold"/>
              </a:rPr>
              <a:t>Team Members:</a:t>
            </a:r>
          </a:p>
          <a:p>
            <a:pPr algn="l">
              <a:lnSpc>
                <a:spcPts val="3640"/>
              </a:lnSpc>
            </a:pPr>
            <a:r>
              <a:rPr lang="en-US" sz="2600">
                <a:solidFill>
                  <a:srgbClr val="000000"/>
                </a:solidFill>
                <a:latin typeface="Times New Roman"/>
                <a:ea typeface="Times New Roman"/>
                <a:cs typeface="Times New Roman"/>
                <a:sym typeface="Times New Roman"/>
              </a:rPr>
              <a:t>      C M Prakateessh                 CB.AI.U4AIM24110 </a:t>
            </a:r>
          </a:p>
          <a:p>
            <a:pPr algn="l">
              <a:lnSpc>
                <a:spcPts val="3640"/>
              </a:lnSpc>
            </a:pPr>
            <a:r>
              <a:rPr lang="en-US" sz="2600">
                <a:solidFill>
                  <a:srgbClr val="000000"/>
                </a:solidFill>
                <a:latin typeface="Times New Roman"/>
                <a:ea typeface="Times New Roman"/>
                <a:cs typeface="Times New Roman"/>
                <a:sym typeface="Times New Roman"/>
              </a:rPr>
              <a:t>      Mahashree C                       CB.AI.U4AIM24128</a:t>
            </a:r>
          </a:p>
          <a:p>
            <a:pPr algn="l">
              <a:lnSpc>
                <a:spcPts val="3640"/>
              </a:lnSpc>
            </a:pPr>
            <a:r>
              <a:rPr lang="en-US" sz="2600">
                <a:solidFill>
                  <a:srgbClr val="000000"/>
                </a:solidFill>
                <a:latin typeface="Times New Roman"/>
                <a:ea typeface="Times New Roman"/>
                <a:cs typeface="Times New Roman"/>
                <a:sym typeface="Times New Roman"/>
              </a:rPr>
              <a:t>      Reha Sreekumar                 CB.AI.U4AIM24146</a:t>
            </a:r>
          </a:p>
          <a:p>
            <a:pPr algn="ctr">
              <a:lnSpc>
                <a:spcPts val="3640"/>
              </a:lnSpc>
            </a:pPr>
            <a:r>
              <a:rPr lang="en-US" sz="2600">
                <a:solidFill>
                  <a:srgbClr val="000000"/>
                </a:solidFill>
                <a:latin typeface="Times New Roman"/>
                <a:ea typeface="Times New Roman"/>
                <a:cs typeface="Times New Roman"/>
                <a:sym typeface="Times New Roman"/>
              </a:rPr>
              <a:t>    </a:t>
            </a:r>
            <a:r>
              <a:rPr lang="en-US" sz="2600">
                <a:solidFill>
                  <a:srgbClr val="000000"/>
                </a:solidFill>
                <a:latin typeface="Times New Roman"/>
                <a:ea typeface="Times New Roman"/>
                <a:cs typeface="Times New Roman"/>
                <a:sym typeface="Times New Roman"/>
              </a:rPr>
              <a:t> Susanth Mohan Kamala    CB.AI.U4AIM24148 </a:t>
            </a:r>
          </a:p>
        </p:txBody>
      </p:sp>
      <p:sp>
        <p:nvSpPr>
          <p:cNvPr name="TextBox 6" id="6"/>
          <p:cNvSpPr txBox="true"/>
          <p:nvPr/>
        </p:nvSpPr>
        <p:spPr>
          <a:xfrm rot="0">
            <a:off x="549885" y="5717389"/>
            <a:ext cx="5516750" cy="1410335"/>
          </a:xfrm>
          <a:prstGeom prst="rect">
            <a:avLst/>
          </a:prstGeom>
        </p:spPr>
        <p:txBody>
          <a:bodyPr anchor="t" rtlCol="false" tIns="0" lIns="0" bIns="0" rIns="0">
            <a:spAutoFit/>
          </a:bodyPr>
          <a:lstStyle/>
          <a:p>
            <a:pPr algn="l">
              <a:lnSpc>
                <a:spcPts val="3640"/>
              </a:lnSpc>
            </a:pPr>
            <a:r>
              <a:rPr lang="en-US" sz="2600" b="true">
                <a:solidFill>
                  <a:srgbClr val="000000"/>
                </a:solidFill>
                <a:latin typeface="Times New Roman Bold"/>
                <a:ea typeface="Times New Roman Bold"/>
                <a:cs typeface="Times New Roman Bold"/>
                <a:sym typeface="Times New Roman Bold"/>
              </a:rPr>
              <a:t>Guide:</a:t>
            </a:r>
          </a:p>
          <a:p>
            <a:pPr algn="l">
              <a:lnSpc>
                <a:spcPts val="3640"/>
              </a:lnSpc>
            </a:pPr>
            <a:r>
              <a:rPr lang="en-US" sz="2600">
                <a:solidFill>
                  <a:srgbClr val="000000"/>
                </a:solidFill>
                <a:latin typeface="Times New Roman"/>
                <a:ea typeface="Times New Roman"/>
                <a:cs typeface="Times New Roman"/>
                <a:sym typeface="Times New Roman"/>
              </a:rPr>
              <a:t>       Mrs. Reshma sanal</a:t>
            </a:r>
          </a:p>
          <a:p>
            <a:pPr algn="l">
              <a:lnSpc>
                <a:spcPts val="3640"/>
              </a:lnSpc>
            </a:pPr>
            <a:r>
              <a:rPr lang="en-US" sz="2600">
                <a:solidFill>
                  <a:srgbClr val="000000"/>
                </a:solidFill>
                <a:latin typeface="Times New Roman"/>
                <a:ea typeface="Times New Roman"/>
                <a:cs typeface="Times New Roman"/>
                <a:sym typeface="Times New Roman"/>
              </a:rPr>
              <a:t>       Dr. Neelesh Ashok</a:t>
            </a:r>
          </a:p>
        </p:txBody>
      </p:sp>
      <p:sp>
        <p:nvSpPr>
          <p:cNvPr name="TextBox 7" id="7"/>
          <p:cNvSpPr txBox="true"/>
          <p:nvPr/>
        </p:nvSpPr>
        <p:spPr>
          <a:xfrm rot="0">
            <a:off x="4486692" y="4106894"/>
            <a:ext cx="9314617" cy="1229494"/>
          </a:xfrm>
          <a:prstGeom prst="rect">
            <a:avLst/>
          </a:prstGeom>
        </p:spPr>
        <p:txBody>
          <a:bodyPr anchor="t" rtlCol="false" tIns="0" lIns="0" bIns="0" rIns="0">
            <a:spAutoFit/>
          </a:bodyPr>
          <a:lstStyle/>
          <a:p>
            <a:pPr algn="ctr">
              <a:lnSpc>
                <a:spcPts val="4682"/>
              </a:lnSpc>
            </a:pPr>
            <a:r>
              <a:rPr lang="en-US" sz="3344" b="true">
                <a:solidFill>
                  <a:srgbClr val="000000"/>
                </a:solidFill>
                <a:latin typeface="Times New Roman Bold"/>
                <a:ea typeface="Times New Roman Bold"/>
                <a:cs typeface="Times New Roman Bold"/>
                <a:sym typeface="Times New Roman Bold"/>
              </a:rPr>
              <a:t>  Molecular biology and basic cellular physiology and</a:t>
            </a:r>
          </a:p>
          <a:p>
            <a:pPr algn="ctr">
              <a:lnSpc>
                <a:spcPts val="4682"/>
              </a:lnSpc>
            </a:pPr>
            <a:r>
              <a:rPr lang="en-US" sz="3344" b="true">
                <a:solidFill>
                  <a:srgbClr val="000000"/>
                </a:solidFill>
                <a:latin typeface="Times New Roman Bold"/>
                <a:ea typeface="Times New Roman Bold"/>
                <a:cs typeface="Times New Roman Bold"/>
                <a:sym typeface="Times New Roman Bold"/>
              </a:rPr>
              <a:t> Ethics, innovative research, businesses &amp; IPR </a:t>
            </a:r>
          </a:p>
        </p:txBody>
      </p:sp>
      <p:sp>
        <p:nvSpPr>
          <p:cNvPr name="TextBox 8" id="8"/>
          <p:cNvSpPr txBox="true"/>
          <p:nvPr/>
        </p:nvSpPr>
        <p:spPr>
          <a:xfrm rot="0">
            <a:off x="17638317" y="9488500"/>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a:t>
            </a:r>
          </a:p>
        </p:txBody>
      </p:sp>
      <p:sp>
        <p:nvSpPr>
          <p:cNvPr name="TextBox 9" id="9"/>
          <p:cNvSpPr txBox="true"/>
          <p:nvPr/>
        </p:nvSpPr>
        <p:spPr>
          <a:xfrm rot="0">
            <a:off x="6821252" y="5422114"/>
            <a:ext cx="5125558" cy="528193"/>
          </a:xfrm>
          <a:prstGeom prst="rect">
            <a:avLst/>
          </a:prstGeom>
        </p:spPr>
        <p:txBody>
          <a:bodyPr anchor="t" rtlCol="false" tIns="0" lIns="0" bIns="0" rIns="0">
            <a:spAutoFit/>
          </a:bodyPr>
          <a:lstStyle/>
          <a:p>
            <a:pPr algn="l">
              <a:lnSpc>
                <a:spcPts val="3961"/>
              </a:lnSpc>
            </a:pPr>
            <a:r>
              <a:rPr lang="en-US" sz="2829">
                <a:solidFill>
                  <a:srgbClr val="000000"/>
                </a:solidFill>
                <a:latin typeface="Times New Roman"/>
                <a:ea typeface="Times New Roman"/>
                <a:cs typeface="Times New Roman"/>
                <a:sym typeface="Times New Roman"/>
              </a:rPr>
              <a:t>[24AIM112]   [24AIM115] </a:t>
            </a:r>
          </a:p>
        </p:txBody>
      </p:sp>
      <p:sp>
        <p:nvSpPr>
          <p:cNvPr name="Freeform 10" id="10"/>
          <p:cNvSpPr/>
          <p:nvPr/>
        </p:nvSpPr>
        <p:spPr>
          <a:xfrm flipH="false" flipV="false" rot="0">
            <a:off x="303358" y="311523"/>
            <a:ext cx="4303894" cy="1156362"/>
          </a:xfrm>
          <a:custGeom>
            <a:avLst/>
            <a:gdLst/>
            <a:ahLst/>
            <a:cxnLst/>
            <a:rect r="r" b="b" t="t" l="l"/>
            <a:pathLst>
              <a:path h="1156362" w="4303894">
                <a:moveTo>
                  <a:pt x="0" y="0"/>
                </a:moveTo>
                <a:lnTo>
                  <a:pt x="4303894" y="0"/>
                </a:lnTo>
                <a:lnTo>
                  <a:pt x="4303894" y="1156362"/>
                </a:lnTo>
                <a:lnTo>
                  <a:pt x="0" y="1156362"/>
                </a:lnTo>
                <a:lnTo>
                  <a:pt x="0" y="0"/>
                </a:lnTo>
                <a:close/>
              </a:path>
            </a:pathLst>
          </a:custGeom>
          <a:blipFill>
            <a:blip r:embed="rId5"/>
            <a:stretch>
              <a:fillRect l="0" t="-19605" r="0" b="-19605"/>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10</a:t>
            </a:r>
          </a:p>
        </p:txBody>
      </p:sp>
      <p:sp>
        <p:nvSpPr>
          <p:cNvPr name="TextBox 3" id="3"/>
          <p:cNvSpPr txBox="true"/>
          <p:nvPr/>
        </p:nvSpPr>
        <p:spPr>
          <a:xfrm rot="0">
            <a:off x="308656" y="184049"/>
            <a:ext cx="8835344" cy="1116856"/>
          </a:xfrm>
          <a:prstGeom prst="rect">
            <a:avLst/>
          </a:prstGeom>
        </p:spPr>
        <p:txBody>
          <a:bodyPr anchor="t" rtlCol="false" tIns="0" lIns="0" bIns="0" rIns="0">
            <a:spAutoFit/>
          </a:bodyPr>
          <a:lstStyle/>
          <a:p>
            <a:pPr algn="l">
              <a:lnSpc>
                <a:spcPts val="8265"/>
              </a:lnSpc>
            </a:pPr>
            <a:r>
              <a:rPr lang="en-US" sz="5904" b="true">
                <a:solidFill>
                  <a:srgbClr val="023276"/>
                </a:solidFill>
                <a:latin typeface="Times New Roman Bold"/>
                <a:ea typeface="Times New Roman Bold"/>
                <a:cs typeface="Times New Roman Bold"/>
                <a:sym typeface="Times New Roman Bold"/>
              </a:rPr>
              <a:t>Role of IPR and Patent </a:t>
            </a:r>
          </a:p>
        </p:txBody>
      </p:sp>
      <p:sp>
        <p:nvSpPr>
          <p:cNvPr name="TextBox 4" id="4"/>
          <p:cNvSpPr txBox="true"/>
          <p:nvPr/>
        </p:nvSpPr>
        <p:spPr>
          <a:xfrm rot="0">
            <a:off x="308656" y="1385570"/>
            <a:ext cx="17645605" cy="8472170"/>
          </a:xfrm>
          <a:prstGeom prst="rect">
            <a:avLst/>
          </a:prstGeom>
        </p:spPr>
        <p:txBody>
          <a:bodyPr anchor="t" rtlCol="false" tIns="0" lIns="0" bIns="0" rIns="0">
            <a:spAutoFit/>
          </a:bodyPr>
          <a:lstStyle/>
          <a:p>
            <a:pPr algn="l">
              <a:lnSpc>
                <a:spcPts val="4480"/>
              </a:lnSpc>
            </a:pPr>
            <a:r>
              <a:rPr lang="en-US" sz="3200">
                <a:solidFill>
                  <a:srgbClr val="000000"/>
                </a:solidFill>
                <a:latin typeface="Times New Roman"/>
                <a:ea typeface="Times New Roman"/>
                <a:cs typeface="Times New Roman"/>
                <a:sym typeface="Times New Roman"/>
              </a:rPr>
              <a:t>In the United States, Broad has been granted 31 CRISPR patents, including 26 patents for CRISPR-Cas9, as well as 3 for CRISPR-Cas12/Cpf1.</a:t>
            </a:r>
          </a:p>
          <a:p>
            <a:pPr algn="l">
              <a:lnSpc>
                <a:spcPts val="4480"/>
              </a:lnSpc>
            </a:pPr>
          </a:p>
          <a:p>
            <a:pPr algn="l">
              <a:lnSpc>
                <a:spcPts val="4480"/>
              </a:lnSpc>
            </a:pPr>
            <a:r>
              <a:rPr lang="en-US" b="true" sz="3200" u="sng">
                <a:solidFill>
                  <a:srgbClr val="000000"/>
                </a:solidFill>
                <a:latin typeface="Times New Roman Bold"/>
                <a:ea typeface="Times New Roman Bold"/>
                <a:cs typeface="Times New Roman Bold"/>
                <a:sym typeface="Times New Roman Bold"/>
                <a:hlinkClick r:id="rId2" tooltip="http://patft.uspto.gov/netacgi/nph-Parser?Sect1=PTO1&amp;Sect2=HITOFF&amp;d=PALL&amp;p=1&amp;u=%2Fnetahtml%2FPTO%2Fsrchnum.htm&amp;r=1&amp;f=G&amp;l=50&amp;s1=10,000,772.PN.&amp;OS=PN/10,000,772&amp;RS=PN/10,000,772"/>
              </a:rPr>
              <a:t>Patent No.10,000,772</a:t>
            </a:r>
            <a:r>
              <a:rPr lang="en-US" sz="3200">
                <a:solidFill>
                  <a:srgbClr val="000000"/>
                </a:solidFill>
                <a:latin typeface="Times New Roman"/>
                <a:ea typeface="Times New Roman"/>
                <a:cs typeface="Times New Roman"/>
                <a:sym typeface="Times New Roman"/>
              </a:rPr>
              <a:t>: which was </a:t>
            </a:r>
            <a:r>
              <a:rPr lang="en-US" sz="3200">
                <a:solidFill>
                  <a:srgbClr val="000000"/>
                </a:solidFill>
                <a:latin typeface="Times New Roman"/>
                <a:ea typeface="Times New Roman"/>
                <a:cs typeface="Times New Roman"/>
                <a:sym typeface="Times New Roman"/>
                <a:hlinkClick r:id="rId3" tooltip="https://genengnews.com/topics/omics/ucal-and-partners-win-u-s-patent-related-to-crispr-cas9/"/>
              </a:rPr>
              <a:t>issued in June 2018</a:t>
            </a:r>
            <a:r>
              <a:rPr lang="en-US" sz="3200">
                <a:solidFill>
                  <a:srgbClr val="000000"/>
                </a:solidFill>
                <a:latin typeface="Times New Roman"/>
                <a:ea typeface="Times New Roman"/>
                <a:cs typeface="Times New Roman"/>
                <a:sym typeface="Times New Roman"/>
              </a:rPr>
              <a:t>, covers methods of using optimised guide RNA formats (including single-guide and dual-guide formats) in certain environments, including eukaryotic cells (such as human, animal, and plant cells).</a:t>
            </a:r>
          </a:p>
          <a:p>
            <a:pPr algn="l">
              <a:lnSpc>
                <a:spcPts val="4480"/>
              </a:lnSpc>
            </a:pPr>
          </a:p>
          <a:p>
            <a:pPr algn="l">
              <a:lnSpc>
                <a:spcPts val="4480"/>
              </a:lnSpc>
            </a:pPr>
            <a:r>
              <a:rPr lang="en-US" sz="3200" b="true">
                <a:solidFill>
                  <a:srgbClr val="000000"/>
                </a:solidFill>
                <a:latin typeface="Times New Roman Bold"/>
                <a:ea typeface="Times New Roman Bold"/>
                <a:cs typeface="Times New Roman Bold"/>
                <a:sym typeface="Times New Roman Bold"/>
              </a:rPr>
              <a:t>Application: </a:t>
            </a:r>
            <a:r>
              <a:rPr lang="en-US" sz="3200">
                <a:solidFill>
                  <a:srgbClr val="000000"/>
                </a:solidFill>
                <a:latin typeface="Times New Roman"/>
                <a:ea typeface="Times New Roman"/>
                <a:cs typeface="Times New Roman"/>
                <a:sym typeface="Times New Roman"/>
              </a:rPr>
              <a:t>Researchers at the Broad Institute of MIT and Harvard have developed a gene-editing treatment for prion disease that extends lifespan by about 50 percent in a mouse model.</a:t>
            </a:r>
          </a:p>
          <a:p>
            <a:pPr algn="l">
              <a:lnSpc>
                <a:spcPts val="4480"/>
              </a:lnSpc>
            </a:pPr>
          </a:p>
          <a:p>
            <a:pPr algn="l">
              <a:lnSpc>
                <a:spcPts val="4480"/>
              </a:lnSpc>
            </a:pPr>
            <a:r>
              <a:rPr lang="en-US" b="true" sz="3200" u="sng">
                <a:solidFill>
                  <a:srgbClr val="000000"/>
                </a:solidFill>
                <a:latin typeface="Times New Roman Bold"/>
                <a:ea typeface="Times New Roman Bold"/>
                <a:cs typeface="Times New Roman Bold"/>
                <a:sym typeface="Times New Roman Bold"/>
                <a:hlinkClick r:id="rId4" tooltip="http://patft.uspto.gov/netacgi/nph-Parser?Sect1=PTO1&amp;Sect2=HITOFF&amp;d=PALL&amp;p=1&amp;u=%2Fnetahtml%2FPTO%2Fsrchnum.htm&amp;r=1&amp;f=G&amp;l=50&amp;s1=10,113,167.PN.&amp;OS=PN/10,113,167&amp;RS=PN/10,113,167"/>
              </a:rPr>
              <a:t>Patent No.10,113,167</a:t>
            </a:r>
            <a:r>
              <a:rPr lang="en-US" sz="3200" b="true">
                <a:solidFill>
                  <a:srgbClr val="000000"/>
                </a:solidFill>
                <a:latin typeface="Times New Roman Bold"/>
                <a:ea typeface="Times New Roman Bold"/>
                <a:cs typeface="Times New Roman Bold"/>
                <a:sym typeface="Times New Roman Bold"/>
              </a:rPr>
              <a:t>:</a:t>
            </a:r>
            <a:r>
              <a:rPr lang="en-US" sz="3200">
                <a:solidFill>
                  <a:srgbClr val="000000"/>
                </a:solidFill>
                <a:latin typeface="Times New Roman"/>
                <a:ea typeface="Times New Roman"/>
                <a:cs typeface="Times New Roman"/>
                <a:sym typeface="Times New Roman"/>
              </a:rPr>
              <a:t> issued October 30, 2018, covers “Methods and compositions for RNA-directed target DNA modification and for RNA-directed modulation of transcription.”</a:t>
            </a:r>
          </a:p>
          <a:p>
            <a:pPr algn="l">
              <a:lnSpc>
                <a:spcPts val="4480"/>
              </a:lnSpc>
            </a:pPr>
          </a:p>
          <a:p>
            <a:pPr algn="l">
              <a:lnSpc>
                <a:spcPts val="4480"/>
              </a:lnSpc>
              <a:spcBef>
                <a:spcPct val="0"/>
              </a:spcBef>
            </a:pPr>
            <a:r>
              <a:rPr lang="en-US" b="true" sz="3200">
                <a:solidFill>
                  <a:srgbClr val="000000"/>
                </a:solidFill>
                <a:latin typeface="Times New Roman Bold"/>
                <a:ea typeface="Times New Roman Bold"/>
                <a:cs typeface="Times New Roman Bold"/>
                <a:sym typeface="Times New Roman Bold"/>
              </a:rPr>
              <a:t>Application: </a:t>
            </a:r>
            <a:r>
              <a:rPr lang="en-US" sz="3200">
                <a:solidFill>
                  <a:srgbClr val="000000"/>
                </a:solidFill>
                <a:latin typeface="Times New Roman"/>
                <a:ea typeface="Times New Roman"/>
                <a:cs typeface="Times New Roman"/>
                <a:sym typeface="Times New Roman"/>
              </a:rPr>
              <a:t>Scientists have discovered that about 5% of adult cancers rely on a gene called PELO to survive. If they disable the PELO gene, these cancer cells die.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Freeform 3" id="3"/>
          <p:cNvSpPr/>
          <p:nvPr/>
        </p:nvSpPr>
        <p:spPr>
          <a:xfrm flipH="false" flipV="false" rot="712252">
            <a:off x="14178615" y="5761319"/>
            <a:ext cx="4999634" cy="5926290"/>
          </a:xfrm>
          <a:custGeom>
            <a:avLst/>
            <a:gdLst/>
            <a:ahLst/>
            <a:cxnLst/>
            <a:rect r="r" b="b" t="t" l="l"/>
            <a:pathLst>
              <a:path h="5926290" w="4999634">
                <a:moveTo>
                  <a:pt x="0" y="0"/>
                </a:moveTo>
                <a:lnTo>
                  <a:pt x="4999634" y="0"/>
                </a:lnTo>
                <a:lnTo>
                  <a:pt x="4999634" y="5926290"/>
                </a:lnTo>
                <a:lnTo>
                  <a:pt x="0" y="592629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623307" y="389974"/>
            <a:ext cx="7487617" cy="1353186"/>
          </a:xfrm>
          <a:prstGeom prst="rect">
            <a:avLst/>
          </a:prstGeom>
        </p:spPr>
        <p:txBody>
          <a:bodyPr anchor="t" rtlCol="false" tIns="0" lIns="0" bIns="0" rIns="0">
            <a:spAutoFit/>
          </a:bodyPr>
          <a:lstStyle/>
          <a:p>
            <a:pPr algn="l">
              <a:lnSpc>
                <a:spcPts val="9939"/>
              </a:lnSpc>
            </a:pPr>
            <a:r>
              <a:rPr lang="en-US" sz="7099" b="true">
                <a:solidFill>
                  <a:srgbClr val="023276"/>
                </a:solidFill>
                <a:latin typeface="Times New Roman Bold"/>
                <a:ea typeface="Times New Roman Bold"/>
                <a:cs typeface="Times New Roman Bold"/>
                <a:sym typeface="Times New Roman Bold"/>
              </a:rPr>
              <a:t>Expected Outcomes</a:t>
            </a:r>
          </a:p>
        </p:txBody>
      </p:sp>
      <p:sp>
        <p:nvSpPr>
          <p:cNvPr name="TextBox 5" id="5"/>
          <p:cNvSpPr txBox="true"/>
          <p:nvPr/>
        </p:nvSpPr>
        <p:spPr>
          <a:xfrm rot="0">
            <a:off x="355455" y="2651201"/>
            <a:ext cx="15879296" cy="7484783"/>
          </a:xfrm>
          <a:prstGeom prst="rect">
            <a:avLst/>
          </a:prstGeom>
        </p:spPr>
        <p:txBody>
          <a:bodyPr anchor="t" rtlCol="false" tIns="0" lIns="0" bIns="0" rIns="0">
            <a:spAutoFit/>
          </a:bodyPr>
          <a:lstStyle/>
          <a:p>
            <a:pPr algn="l" marL="825494" indent="-412747" lvl="1">
              <a:lnSpc>
                <a:spcPts val="5352"/>
              </a:lnSpc>
              <a:buFont typeface="Arial"/>
              <a:buChar char="•"/>
            </a:pPr>
            <a:r>
              <a:rPr lang="en-US" sz="3823">
                <a:solidFill>
                  <a:srgbClr val="000000"/>
                </a:solidFill>
                <a:latin typeface="Times New Roman"/>
                <a:ea typeface="Times New Roman"/>
                <a:cs typeface="Times New Roman"/>
                <a:sym typeface="Times New Roman"/>
              </a:rPr>
              <a:t>Accurate Mutation Rate Analysis.</a:t>
            </a:r>
          </a:p>
          <a:p>
            <a:pPr algn="l">
              <a:lnSpc>
                <a:spcPts val="5352"/>
              </a:lnSpc>
            </a:pPr>
          </a:p>
          <a:p>
            <a:pPr algn="l" marL="825494" indent="-412747" lvl="1">
              <a:lnSpc>
                <a:spcPts val="5352"/>
              </a:lnSpc>
              <a:buFont typeface="Arial"/>
              <a:buChar char="•"/>
            </a:pPr>
            <a:r>
              <a:rPr lang="en-US" sz="3823">
                <a:solidFill>
                  <a:srgbClr val="000000"/>
                </a:solidFill>
                <a:latin typeface="Times New Roman"/>
                <a:ea typeface="Times New Roman"/>
                <a:cs typeface="Times New Roman"/>
                <a:sym typeface="Times New Roman"/>
              </a:rPr>
              <a:t>Predictive Model for Gene Stability.</a:t>
            </a:r>
          </a:p>
          <a:p>
            <a:pPr algn="l">
              <a:lnSpc>
                <a:spcPts val="5352"/>
              </a:lnSpc>
            </a:pPr>
          </a:p>
          <a:p>
            <a:pPr algn="l" marL="825494" indent="-412747" lvl="1">
              <a:lnSpc>
                <a:spcPts val="5352"/>
              </a:lnSpc>
              <a:buFont typeface="Arial"/>
              <a:buChar char="•"/>
            </a:pPr>
            <a:r>
              <a:rPr lang="en-US" sz="3823">
                <a:solidFill>
                  <a:srgbClr val="000000"/>
                </a:solidFill>
                <a:latin typeface="Times New Roman"/>
                <a:ea typeface="Times New Roman"/>
                <a:cs typeface="Times New Roman"/>
                <a:sym typeface="Times New Roman"/>
              </a:rPr>
              <a:t>Effective Gene Engineering Strategies.</a:t>
            </a:r>
          </a:p>
          <a:p>
            <a:pPr algn="l">
              <a:lnSpc>
                <a:spcPts val="5352"/>
              </a:lnSpc>
            </a:pPr>
          </a:p>
          <a:p>
            <a:pPr algn="l" marL="825494" indent="-412747" lvl="1">
              <a:lnSpc>
                <a:spcPts val="5352"/>
              </a:lnSpc>
              <a:buFont typeface="Arial"/>
              <a:buChar char="•"/>
            </a:pPr>
            <a:r>
              <a:rPr lang="en-US" sz="3823">
                <a:solidFill>
                  <a:srgbClr val="000000"/>
                </a:solidFill>
                <a:latin typeface="Times New Roman"/>
                <a:ea typeface="Times New Roman"/>
                <a:cs typeface="Times New Roman"/>
                <a:sym typeface="Times New Roman"/>
              </a:rPr>
              <a:t>Cross-Species Comparative Insights.</a:t>
            </a:r>
          </a:p>
          <a:p>
            <a:pPr algn="l">
              <a:lnSpc>
                <a:spcPts val="5352"/>
              </a:lnSpc>
            </a:pPr>
          </a:p>
          <a:p>
            <a:pPr algn="l" marL="825494" indent="-412747" lvl="1">
              <a:lnSpc>
                <a:spcPts val="5352"/>
              </a:lnSpc>
              <a:buFont typeface="Arial"/>
              <a:buChar char="•"/>
            </a:pPr>
            <a:r>
              <a:rPr lang="en-US" sz="3823">
                <a:solidFill>
                  <a:srgbClr val="000000"/>
                </a:solidFill>
                <a:latin typeface="Times New Roman"/>
                <a:ea typeface="Times New Roman"/>
                <a:cs typeface="Times New Roman"/>
                <a:sym typeface="Times New Roman"/>
              </a:rPr>
              <a:t>Ethical and Regulatory Considerations.</a:t>
            </a:r>
          </a:p>
          <a:p>
            <a:pPr algn="l">
              <a:lnSpc>
                <a:spcPts val="5352"/>
              </a:lnSpc>
            </a:pPr>
            <a:r>
              <a:rPr lang="en-US" sz="3823">
                <a:solidFill>
                  <a:srgbClr val="023276"/>
                </a:solidFill>
                <a:latin typeface="Times New Roman"/>
                <a:ea typeface="Times New Roman"/>
                <a:cs typeface="Times New Roman"/>
                <a:sym typeface="Times New Roman"/>
              </a:rPr>
              <a:t>.</a:t>
            </a:r>
          </a:p>
          <a:p>
            <a:pPr algn="l">
              <a:lnSpc>
                <a:spcPts val="5352"/>
              </a:lnSpc>
            </a:pPr>
          </a:p>
        </p:txBody>
      </p:sp>
      <p:sp>
        <p:nvSpPr>
          <p:cNvPr name="TextBox 6" id="6"/>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11</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893034" y="-1992228"/>
            <a:ext cx="26467685" cy="24501307"/>
          </a:xfrm>
          <a:custGeom>
            <a:avLst/>
            <a:gdLst/>
            <a:ahLst/>
            <a:cxnLst/>
            <a:rect r="r" b="b" t="t" l="l"/>
            <a:pathLst>
              <a:path h="24501307" w="26467685">
                <a:moveTo>
                  <a:pt x="0" y="0"/>
                </a:moveTo>
                <a:lnTo>
                  <a:pt x="26467685" y="0"/>
                </a:lnTo>
                <a:lnTo>
                  <a:pt x="26467685" y="24501306"/>
                </a:lnTo>
                <a:lnTo>
                  <a:pt x="0" y="24501306"/>
                </a:lnTo>
                <a:lnTo>
                  <a:pt x="0" y="0"/>
                </a:lnTo>
                <a:close/>
              </a:path>
            </a:pathLst>
          </a:custGeom>
          <a:blipFill>
            <a:blip r:embed="rId2"/>
            <a:stretch>
              <a:fillRect l="-13062" t="-1548" r="-37344" b="0"/>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12</a:t>
            </a:r>
          </a:p>
        </p:txBody>
      </p:sp>
      <p:sp>
        <p:nvSpPr>
          <p:cNvPr name="TextBox 4" id="4"/>
          <p:cNvSpPr txBox="true"/>
          <p:nvPr/>
        </p:nvSpPr>
        <p:spPr>
          <a:xfrm rot="0">
            <a:off x="9139238" y="4945063"/>
            <a:ext cx="9525" cy="349250"/>
          </a:xfrm>
          <a:prstGeom prst="rect">
            <a:avLst/>
          </a:prstGeom>
        </p:spPr>
        <p:txBody>
          <a:bodyPr anchor="t" rtlCol="false" tIns="0" lIns="0" bIns="0" rIns="0">
            <a:spAutoFit/>
          </a:bodyPr>
          <a:lstStyle/>
          <a:p>
            <a:pPr algn="ctr">
              <a:lnSpc>
                <a:spcPts val="2800"/>
              </a:lnSpc>
              <a:spcBef>
                <a:spcPct val="0"/>
              </a:spcBef>
            </a:pPr>
          </a:p>
        </p:txBody>
      </p:sp>
      <p:sp>
        <p:nvSpPr>
          <p:cNvPr name="TextBox 5" id="5"/>
          <p:cNvSpPr txBox="true"/>
          <p:nvPr/>
        </p:nvSpPr>
        <p:spPr>
          <a:xfrm rot="0">
            <a:off x="19050" y="104009"/>
            <a:ext cx="6622137" cy="2182283"/>
          </a:xfrm>
          <a:prstGeom prst="rect">
            <a:avLst/>
          </a:prstGeom>
        </p:spPr>
        <p:txBody>
          <a:bodyPr anchor="t" rtlCol="false" tIns="0" lIns="0" bIns="0" rIns="0">
            <a:spAutoFit/>
          </a:bodyPr>
          <a:lstStyle/>
          <a:p>
            <a:pPr algn="ctr">
              <a:lnSpc>
                <a:spcPts val="8270"/>
              </a:lnSpc>
            </a:pPr>
            <a:r>
              <a:rPr lang="en-US" sz="5907" b="true">
                <a:solidFill>
                  <a:srgbClr val="023276"/>
                </a:solidFill>
                <a:latin typeface="Times New Roman Bold"/>
                <a:ea typeface="Times New Roman Bold"/>
                <a:cs typeface="Times New Roman Bold"/>
                <a:sym typeface="Times New Roman Bold"/>
              </a:rPr>
              <a:t>Phylogenetic Tree</a:t>
            </a:r>
          </a:p>
          <a:p>
            <a:pPr algn="l">
              <a:lnSpc>
                <a:spcPts val="8412"/>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65860" y="1601029"/>
            <a:ext cx="14897290" cy="8509709"/>
          </a:xfrm>
          <a:custGeom>
            <a:avLst/>
            <a:gdLst/>
            <a:ahLst/>
            <a:cxnLst/>
            <a:rect r="r" b="b" t="t" l="l"/>
            <a:pathLst>
              <a:path h="8509709" w="14897290">
                <a:moveTo>
                  <a:pt x="0" y="0"/>
                </a:moveTo>
                <a:lnTo>
                  <a:pt x="14897290" y="0"/>
                </a:lnTo>
                <a:lnTo>
                  <a:pt x="14897290" y="8509709"/>
                </a:lnTo>
                <a:lnTo>
                  <a:pt x="0" y="8509709"/>
                </a:lnTo>
                <a:lnTo>
                  <a:pt x="0" y="0"/>
                </a:lnTo>
                <a:close/>
              </a:path>
            </a:pathLst>
          </a:custGeom>
          <a:blipFill>
            <a:blip r:embed="rId2"/>
            <a:stretch>
              <a:fillRect l="-14759" t="-8629" r="-15144" b="-6498"/>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13</a:t>
            </a:r>
          </a:p>
        </p:txBody>
      </p:sp>
      <p:sp>
        <p:nvSpPr>
          <p:cNvPr name="TextBox 4" id="4"/>
          <p:cNvSpPr txBox="true"/>
          <p:nvPr/>
        </p:nvSpPr>
        <p:spPr>
          <a:xfrm rot="0">
            <a:off x="1038225" y="341630"/>
            <a:ext cx="15736763" cy="1136016"/>
          </a:xfrm>
          <a:prstGeom prst="rect">
            <a:avLst/>
          </a:prstGeom>
        </p:spPr>
        <p:txBody>
          <a:bodyPr anchor="t" rtlCol="false" tIns="0" lIns="0" bIns="0" rIns="0">
            <a:spAutoFit/>
          </a:bodyPr>
          <a:lstStyle/>
          <a:p>
            <a:pPr algn="ctr">
              <a:lnSpc>
                <a:spcPts val="8259"/>
              </a:lnSpc>
            </a:pPr>
            <a:r>
              <a:rPr lang="en-US" sz="5899" b="true">
                <a:solidFill>
                  <a:srgbClr val="023276"/>
                </a:solidFill>
                <a:latin typeface="Times New Roman Bold"/>
                <a:ea typeface="Times New Roman Bold"/>
                <a:cs typeface="Times New Roman Bold"/>
                <a:sym typeface="Times New Roman Bold"/>
              </a:rPr>
              <a:t>Confusion Matrix of Mutation Rate Analysis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51750" y="1755817"/>
            <a:ext cx="8984499" cy="7502483"/>
          </a:xfrm>
          <a:custGeom>
            <a:avLst/>
            <a:gdLst/>
            <a:ahLst/>
            <a:cxnLst/>
            <a:rect r="r" b="b" t="t" l="l"/>
            <a:pathLst>
              <a:path h="7502483" w="8984499">
                <a:moveTo>
                  <a:pt x="0" y="0"/>
                </a:moveTo>
                <a:lnTo>
                  <a:pt x="8984500" y="0"/>
                </a:lnTo>
                <a:lnTo>
                  <a:pt x="8984500" y="7502483"/>
                </a:lnTo>
                <a:lnTo>
                  <a:pt x="0" y="7502483"/>
                </a:lnTo>
                <a:lnTo>
                  <a:pt x="0" y="0"/>
                </a:lnTo>
                <a:close/>
              </a:path>
            </a:pathLst>
          </a:custGeom>
          <a:blipFill>
            <a:blip r:embed="rId2"/>
            <a:stretch>
              <a:fillRect l="-4706" t="-1191" r="-4706" b="0"/>
            </a:stretch>
          </a:blipFill>
        </p:spPr>
      </p:sp>
      <p:sp>
        <p:nvSpPr>
          <p:cNvPr name="TextBox 3" id="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14</a:t>
            </a:r>
          </a:p>
        </p:txBody>
      </p:sp>
      <p:sp>
        <p:nvSpPr>
          <p:cNvPr name="TextBox 4" id="4"/>
          <p:cNvSpPr txBox="true"/>
          <p:nvPr/>
        </p:nvSpPr>
        <p:spPr>
          <a:xfrm rot="0">
            <a:off x="619128" y="341630"/>
            <a:ext cx="16794135" cy="1136016"/>
          </a:xfrm>
          <a:prstGeom prst="rect">
            <a:avLst/>
          </a:prstGeom>
        </p:spPr>
        <p:txBody>
          <a:bodyPr anchor="t" rtlCol="false" tIns="0" lIns="0" bIns="0" rIns="0">
            <a:spAutoFit/>
          </a:bodyPr>
          <a:lstStyle/>
          <a:p>
            <a:pPr algn="ctr">
              <a:lnSpc>
                <a:spcPts val="8259"/>
              </a:lnSpc>
            </a:pPr>
            <a:r>
              <a:rPr lang="en-US" sz="5899" b="true">
                <a:solidFill>
                  <a:srgbClr val="023276"/>
                </a:solidFill>
                <a:latin typeface="Times New Roman Bold"/>
                <a:ea typeface="Times New Roman Bold"/>
                <a:cs typeface="Times New Roman Bold"/>
                <a:sym typeface="Times New Roman Bold"/>
              </a:rPr>
              <a:t>Confusion Matrix of Evolutionary Rate Analysis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1028700" y="187833"/>
            <a:ext cx="15128544" cy="1395984"/>
          </a:xfrm>
          <a:prstGeom prst="rect">
            <a:avLst/>
          </a:prstGeom>
        </p:spPr>
        <p:txBody>
          <a:bodyPr anchor="t" rtlCol="false" tIns="0" lIns="0" bIns="0" rIns="0">
            <a:spAutoFit/>
          </a:bodyPr>
          <a:lstStyle/>
          <a:p>
            <a:pPr algn="ctr">
              <a:lnSpc>
                <a:spcPts val="10292"/>
              </a:lnSpc>
            </a:pPr>
            <a:r>
              <a:rPr lang="en-US" b="true" sz="7299">
                <a:solidFill>
                  <a:srgbClr val="023276"/>
                </a:solidFill>
                <a:latin typeface="Times New Roman Bold"/>
                <a:ea typeface="Times New Roman Bold"/>
                <a:cs typeface="Times New Roman Bold"/>
                <a:sym typeface="Times New Roman Bold"/>
              </a:rPr>
              <a:t>CONCLUSION</a:t>
            </a:r>
          </a:p>
        </p:txBody>
      </p:sp>
      <p:sp>
        <p:nvSpPr>
          <p:cNvPr name="Freeform 4" id="4"/>
          <p:cNvSpPr/>
          <p:nvPr/>
        </p:nvSpPr>
        <p:spPr>
          <a:xfrm flipH="false" flipV="false" rot="-959577">
            <a:off x="650595" y="295530"/>
            <a:ext cx="1858266" cy="1466341"/>
          </a:xfrm>
          <a:custGeom>
            <a:avLst/>
            <a:gdLst/>
            <a:ahLst/>
            <a:cxnLst/>
            <a:rect r="r" b="b" t="t" l="l"/>
            <a:pathLst>
              <a:path h="1466341" w="1858266">
                <a:moveTo>
                  <a:pt x="0" y="0"/>
                </a:moveTo>
                <a:lnTo>
                  <a:pt x="1858266" y="0"/>
                </a:lnTo>
                <a:lnTo>
                  <a:pt x="1858266" y="1466340"/>
                </a:lnTo>
                <a:lnTo>
                  <a:pt x="0" y="146634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643305">
            <a:off x="15597523" y="7631903"/>
            <a:ext cx="1858266" cy="1466341"/>
          </a:xfrm>
          <a:custGeom>
            <a:avLst/>
            <a:gdLst/>
            <a:ahLst/>
            <a:cxnLst/>
            <a:rect r="r" b="b" t="t" l="l"/>
            <a:pathLst>
              <a:path h="1466341" w="1858266">
                <a:moveTo>
                  <a:pt x="0" y="0"/>
                </a:moveTo>
                <a:lnTo>
                  <a:pt x="1858266" y="0"/>
                </a:lnTo>
                <a:lnTo>
                  <a:pt x="1858266" y="1466341"/>
                </a:lnTo>
                <a:lnTo>
                  <a:pt x="0" y="146634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2564403">
            <a:off x="13939959" y="291702"/>
            <a:ext cx="4434570" cy="5256495"/>
          </a:xfrm>
          <a:custGeom>
            <a:avLst/>
            <a:gdLst/>
            <a:ahLst/>
            <a:cxnLst/>
            <a:rect r="r" b="b" t="t" l="l"/>
            <a:pathLst>
              <a:path h="5256495" w="4434570">
                <a:moveTo>
                  <a:pt x="0" y="0"/>
                </a:moveTo>
                <a:lnTo>
                  <a:pt x="4434570" y="0"/>
                </a:lnTo>
                <a:lnTo>
                  <a:pt x="4434570" y="5256495"/>
                </a:lnTo>
                <a:lnTo>
                  <a:pt x="0" y="525649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1028700" y="2311960"/>
            <a:ext cx="13348087" cy="7247965"/>
          </a:xfrm>
          <a:prstGeom prst="rect">
            <a:avLst/>
          </a:prstGeom>
        </p:spPr>
        <p:txBody>
          <a:bodyPr anchor="t" rtlCol="false" tIns="0" lIns="0" bIns="0" rIns="0">
            <a:spAutoFit/>
          </a:bodyPr>
          <a:lstStyle/>
          <a:p>
            <a:pPr algn="l" marL="733423" indent="-366712" lvl="1">
              <a:lnSpc>
                <a:spcPts val="4755"/>
              </a:lnSpc>
              <a:buFont typeface="Arial"/>
              <a:buChar char="•"/>
            </a:pPr>
            <a:r>
              <a:rPr lang="en-US" sz="3397">
                <a:solidFill>
                  <a:srgbClr val="000000"/>
                </a:solidFill>
                <a:latin typeface="Times New Roman"/>
                <a:ea typeface="Times New Roman"/>
                <a:cs typeface="Times New Roman"/>
                <a:sym typeface="Times New Roman"/>
              </a:rPr>
              <a:t>This project highlights the importance of mutation rate analysis in understanding gene stability across species. By leveraging computational models, we identified mutation rates and predicted gene resilience. Gene engineering techniques, such as CRISPR, to stabilize genes and minimize harmful mutations, with potential applications in medicine.</a:t>
            </a:r>
          </a:p>
          <a:p>
            <a:pPr algn="l">
              <a:lnSpc>
                <a:spcPts val="4755"/>
              </a:lnSpc>
            </a:pPr>
          </a:p>
          <a:p>
            <a:pPr algn="l" marL="733423" indent="-366712" lvl="1">
              <a:lnSpc>
                <a:spcPts val="4755"/>
              </a:lnSpc>
              <a:buFont typeface="Arial"/>
              <a:buChar char="•"/>
            </a:pPr>
            <a:r>
              <a:rPr lang="en-US" sz="3397">
                <a:solidFill>
                  <a:srgbClr val="000000"/>
                </a:solidFill>
                <a:latin typeface="Times New Roman"/>
                <a:ea typeface="Times New Roman"/>
                <a:cs typeface="Times New Roman"/>
                <a:sym typeface="Times New Roman"/>
              </a:rPr>
              <a:t>Ethical considerations remain crucial, ensuring responsible use of genetic modifications while addressing concerns related to unintended consequences and biodiversity impact. This project offers insights into evolutionary biology and future genetic innovations.</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15</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3030899" y="3383802"/>
            <a:ext cx="12226202" cy="3936488"/>
          </a:xfrm>
          <a:prstGeom prst="rect">
            <a:avLst/>
          </a:prstGeom>
        </p:spPr>
        <p:txBody>
          <a:bodyPr anchor="t" rtlCol="false" tIns="0" lIns="0" bIns="0" rIns="0">
            <a:spAutoFit/>
          </a:bodyPr>
          <a:lstStyle/>
          <a:p>
            <a:pPr algn="ctr">
              <a:lnSpc>
                <a:spcPts val="15104"/>
              </a:lnSpc>
            </a:pPr>
            <a:r>
              <a:rPr lang="en-US" sz="15104" spc="1117">
                <a:solidFill>
                  <a:srgbClr val="023276"/>
                </a:solidFill>
                <a:latin typeface="Alice"/>
                <a:ea typeface="Alice"/>
                <a:cs typeface="Alice"/>
                <a:sym typeface="Alice"/>
              </a:rPr>
              <a:t>THANK YOU!</a:t>
            </a:r>
          </a:p>
        </p:txBody>
      </p:sp>
      <p:sp>
        <p:nvSpPr>
          <p:cNvPr name="Freeform 4" id="4"/>
          <p:cNvSpPr/>
          <p:nvPr/>
        </p:nvSpPr>
        <p:spPr>
          <a:xfrm flipH="false" flipV="false" rot="2511096">
            <a:off x="12255915" y="400003"/>
            <a:ext cx="2967040" cy="2406000"/>
          </a:xfrm>
          <a:custGeom>
            <a:avLst/>
            <a:gdLst/>
            <a:ahLst/>
            <a:cxnLst/>
            <a:rect r="r" b="b" t="t" l="l"/>
            <a:pathLst>
              <a:path h="2406000" w="2967040">
                <a:moveTo>
                  <a:pt x="0" y="0"/>
                </a:moveTo>
                <a:lnTo>
                  <a:pt x="2967040" y="0"/>
                </a:lnTo>
                <a:lnTo>
                  <a:pt x="2967040" y="2405999"/>
                </a:lnTo>
                <a:lnTo>
                  <a:pt x="0" y="240599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3180120">
            <a:off x="14950933" y="3113221"/>
            <a:ext cx="2967040" cy="2406000"/>
          </a:xfrm>
          <a:custGeom>
            <a:avLst/>
            <a:gdLst/>
            <a:ahLst/>
            <a:cxnLst/>
            <a:rect r="r" b="b" t="t" l="l"/>
            <a:pathLst>
              <a:path h="2406000" w="2967040">
                <a:moveTo>
                  <a:pt x="0" y="0"/>
                </a:moveTo>
                <a:lnTo>
                  <a:pt x="2967040" y="0"/>
                </a:lnTo>
                <a:lnTo>
                  <a:pt x="2967040" y="2405999"/>
                </a:lnTo>
                <a:lnTo>
                  <a:pt x="0" y="240599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8498429">
            <a:off x="3338129" y="7448698"/>
            <a:ext cx="2967040" cy="2406000"/>
          </a:xfrm>
          <a:custGeom>
            <a:avLst/>
            <a:gdLst/>
            <a:ahLst/>
            <a:cxnLst/>
            <a:rect r="r" b="b" t="t" l="l"/>
            <a:pathLst>
              <a:path h="2406000" w="2967040">
                <a:moveTo>
                  <a:pt x="0" y="0"/>
                </a:moveTo>
                <a:lnTo>
                  <a:pt x="2967040" y="0"/>
                </a:lnTo>
                <a:lnTo>
                  <a:pt x="2967040" y="2406000"/>
                </a:lnTo>
                <a:lnTo>
                  <a:pt x="0" y="240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7410353">
            <a:off x="482850" y="4904674"/>
            <a:ext cx="2967040" cy="2406000"/>
          </a:xfrm>
          <a:custGeom>
            <a:avLst/>
            <a:gdLst/>
            <a:ahLst/>
            <a:cxnLst/>
            <a:rect r="r" b="b" t="t" l="l"/>
            <a:pathLst>
              <a:path h="2406000" w="2967040">
                <a:moveTo>
                  <a:pt x="0" y="0"/>
                </a:moveTo>
                <a:lnTo>
                  <a:pt x="2967040" y="0"/>
                </a:lnTo>
                <a:lnTo>
                  <a:pt x="2967040" y="2406000"/>
                </a:lnTo>
                <a:lnTo>
                  <a:pt x="0" y="24060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23276"/>
                </a:solidFill>
                <a:latin typeface="Canva Sans"/>
                <a:ea typeface="Canva Sans"/>
                <a:cs typeface="Canva Sans"/>
                <a:sym typeface="Canva Sans"/>
              </a:rPr>
              <a:t>16</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755127" y="317775"/>
            <a:ext cx="12553091" cy="1703452"/>
          </a:xfrm>
          <a:prstGeom prst="rect">
            <a:avLst/>
          </a:prstGeom>
        </p:spPr>
        <p:txBody>
          <a:bodyPr anchor="t" rtlCol="false" tIns="0" lIns="0" bIns="0" rIns="0">
            <a:spAutoFit/>
          </a:bodyPr>
          <a:lstStyle/>
          <a:p>
            <a:pPr algn="l">
              <a:lnSpc>
                <a:spcPts val="12671"/>
              </a:lnSpc>
            </a:pPr>
            <a:r>
              <a:rPr lang="en-US" sz="8799" b="true">
                <a:solidFill>
                  <a:srgbClr val="023276"/>
                </a:solidFill>
                <a:latin typeface="Times New Roman Bold"/>
                <a:ea typeface="Times New Roman Bold"/>
                <a:cs typeface="Times New Roman Bold"/>
                <a:sym typeface="Times New Roman Bold"/>
              </a:rPr>
              <a:t>Introduction</a:t>
            </a:r>
            <a:r>
              <a:rPr lang="en-US" sz="8799">
                <a:solidFill>
                  <a:srgbClr val="023276"/>
                </a:solidFill>
                <a:latin typeface="Times New Roman"/>
                <a:ea typeface="Times New Roman"/>
                <a:cs typeface="Times New Roman"/>
                <a:sym typeface="Times New Roman"/>
              </a:rPr>
              <a:t> </a:t>
            </a:r>
          </a:p>
        </p:txBody>
      </p:sp>
      <p:sp>
        <p:nvSpPr>
          <p:cNvPr name="Freeform 4" id="4"/>
          <p:cNvSpPr/>
          <p:nvPr/>
        </p:nvSpPr>
        <p:spPr>
          <a:xfrm flipH="false" flipV="false" rot="-7921096">
            <a:off x="16255978" y="-82375"/>
            <a:ext cx="2006643" cy="1627205"/>
          </a:xfrm>
          <a:custGeom>
            <a:avLst/>
            <a:gdLst/>
            <a:ahLst/>
            <a:cxnLst/>
            <a:rect r="r" b="b" t="t" l="l"/>
            <a:pathLst>
              <a:path h="1627205" w="2006643">
                <a:moveTo>
                  <a:pt x="0" y="0"/>
                </a:moveTo>
                <a:lnTo>
                  <a:pt x="2006644" y="0"/>
                </a:lnTo>
                <a:lnTo>
                  <a:pt x="2006644" y="1627206"/>
                </a:lnTo>
                <a:lnTo>
                  <a:pt x="0" y="162720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418160" y="2096661"/>
            <a:ext cx="16980591" cy="7775855"/>
          </a:xfrm>
          <a:prstGeom prst="rect">
            <a:avLst/>
          </a:prstGeom>
        </p:spPr>
        <p:txBody>
          <a:bodyPr anchor="t" rtlCol="false" tIns="0" lIns="0" bIns="0" rIns="0">
            <a:spAutoFit/>
          </a:bodyPr>
          <a:lstStyle/>
          <a:p>
            <a:pPr algn="just" marL="837329" indent="-418664" lvl="1">
              <a:lnSpc>
                <a:spcPts val="6903"/>
              </a:lnSpc>
              <a:buFont typeface="Arial"/>
              <a:buChar char="•"/>
            </a:pPr>
            <a:r>
              <a:rPr lang="en-US" sz="3878">
                <a:solidFill>
                  <a:srgbClr val="000000"/>
                </a:solidFill>
                <a:latin typeface="Times New Roman"/>
                <a:ea typeface="Times New Roman"/>
                <a:cs typeface="Times New Roman"/>
                <a:sym typeface="Times New Roman"/>
              </a:rPr>
              <a:t>Mutation rates influence gene stability, evolution, and genetic diversity.</a:t>
            </a:r>
          </a:p>
          <a:p>
            <a:pPr algn="just" marL="837329" indent="-418664" lvl="1">
              <a:lnSpc>
                <a:spcPts val="6825"/>
              </a:lnSpc>
              <a:buFont typeface="Arial"/>
              <a:buChar char="•"/>
            </a:pPr>
            <a:r>
              <a:rPr lang="en-US" sz="3878" spc="-62">
                <a:solidFill>
                  <a:srgbClr val="000000"/>
                </a:solidFill>
                <a:latin typeface="Times New Roman"/>
                <a:ea typeface="Times New Roman"/>
                <a:cs typeface="Times New Roman"/>
                <a:sym typeface="Times New Roman"/>
              </a:rPr>
              <a:t>High mutation rates can lead to genetic disorders and reduced gene functionality.</a:t>
            </a:r>
          </a:p>
          <a:p>
            <a:pPr algn="just" marL="837329" indent="-418664" lvl="1">
              <a:lnSpc>
                <a:spcPts val="6903"/>
              </a:lnSpc>
              <a:buFont typeface="Arial"/>
              <a:buChar char="•"/>
            </a:pPr>
            <a:r>
              <a:rPr lang="en-US" sz="3878">
                <a:solidFill>
                  <a:srgbClr val="000000"/>
                </a:solidFill>
                <a:latin typeface="Times New Roman"/>
                <a:ea typeface="Times New Roman"/>
                <a:cs typeface="Times New Roman"/>
                <a:sym typeface="Times New Roman"/>
              </a:rPr>
              <a:t>Understanding mutation patterns helps predict gene stability.</a:t>
            </a:r>
          </a:p>
          <a:p>
            <a:pPr algn="l" marL="837329" indent="-418664" lvl="1">
              <a:lnSpc>
                <a:spcPts val="6903"/>
              </a:lnSpc>
              <a:buFont typeface="Arial"/>
              <a:buChar char="•"/>
            </a:pPr>
            <a:r>
              <a:rPr lang="en-US" sz="3878">
                <a:solidFill>
                  <a:srgbClr val="000000"/>
                </a:solidFill>
                <a:latin typeface="Times New Roman"/>
                <a:ea typeface="Times New Roman"/>
                <a:cs typeface="Times New Roman"/>
                <a:sym typeface="Times New Roman"/>
              </a:rPr>
              <a:t>Ethical considerations are integral to gene engineering, ensuring responsible use of technologies like CRISPR to balance innovation with potential societal and environmental impacts.</a:t>
            </a:r>
          </a:p>
          <a:p>
            <a:pPr algn="just">
              <a:lnSpc>
                <a:spcPts val="6721"/>
              </a:lnSpc>
            </a:pPr>
          </a:p>
          <a:p>
            <a:pPr algn="ctr">
              <a:lnSpc>
                <a:spcPts val="6279"/>
              </a:lnSpc>
            </a:pPr>
          </a:p>
        </p:txBody>
      </p:sp>
      <p:sp>
        <p:nvSpPr>
          <p:cNvPr name="Freeform 6" id="6"/>
          <p:cNvSpPr/>
          <p:nvPr/>
        </p:nvSpPr>
        <p:spPr>
          <a:xfrm flipH="false" flipV="false" rot="-5557537">
            <a:off x="-267324" y="8828173"/>
            <a:ext cx="1941443" cy="1574334"/>
          </a:xfrm>
          <a:custGeom>
            <a:avLst/>
            <a:gdLst/>
            <a:ahLst/>
            <a:cxnLst/>
            <a:rect r="r" b="b" t="t" l="l"/>
            <a:pathLst>
              <a:path h="1574334" w="1941443">
                <a:moveTo>
                  <a:pt x="0" y="0"/>
                </a:moveTo>
                <a:lnTo>
                  <a:pt x="1941443" y="0"/>
                </a:lnTo>
                <a:lnTo>
                  <a:pt x="1941443" y="1574334"/>
                </a:lnTo>
                <a:lnTo>
                  <a:pt x="0" y="15743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1155972" y="2451928"/>
            <a:ext cx="6428874" cy="7655960"/>
          </a:xfrm>
          <a:prstGeom prst="rect">
            <a:avLst/>
          </a:prstGeom>
        </p:spPr>
        <p:txBody>
          <a:bodyPr anchor="t" rtlCol="false" tIns="0" lIns="0" bIns="0" rIns="0">
            <a:spAutoFit/>
          </a:bodyPr>
          <a:lstStyle/>
          <a:p>
            <a:pPr algn="l" marL="855200" indent="-427600" lvl="1">
              <a:lnSpc>
                <a:spcPts val="5545"/>
              </a:lnSpc>
              <a:buFont typeface="Arial"/>
              <a:buChar char="•"/>
            </a:pPr>
            <a:r>
              <a:rPr lang="en-US" sz="3961">
                <a:solidFill>
                  <a:srgbClr val="000000"/>
                </a:solidFill>
                <a:latin typeface="Times New Roman"/>
                <a:ea typeface="Times New Roman"/>
                <a:cs typeface="Times New Roman"/>
                <a:sym typeface="Times New Roman"/>
              </a:rPr>
              <a:t>To compare the mutation rates among seven different species of mitochondrial gene.</a:t>
            </a:r>
          </a:p>
          <a:p>
            <a:pPr algn="l">
              <a:lnSpc>
                <a:spcPts val="5545"/>
              </a:lnSpc>
            </a:pPr>
          </a:p>
          <a:p>
            <a:pPr algn="l" marL="855200" indent="-427600" lvl="1">
              <a:lnSpc>
                <a:spcPts val="5545"/>
              </a:lnSpc>
              <a:buFont typeface="Arial"/>
              <a:buChar char="•"/>
            </a:pPr>
            <a:r>
              <a:rPr lang="en-US" sz="3961">
                <a:solidFill>
                  <a:srgbClr val="000000"/>
                </a:solidFill>
                <a:latin typeface="Times New Roman"/>
                <a:ea typeface="Times New Roman"/>
                <a:cs typeface="Times New Roman"/>
                <a:sym typeface="Times New Roman"/>
              </a:rPr>
              <a:t>To identify unstable genes and perform gene editing to enhance stability.</a:t>
            </a:r>
          </a:p>
          <a:p>
            <a:pPr algn="l">
              <a:lnSpc>
                <a:spcPts val="5408"/>
              </a:lnSpc>
            </a:pPr>
          </a:p>
          <a:p>
            <a:pPr algn="l">
              <a:lnSpc>
                <a:spcPts val="4995"/>
              </a:lnSpc>
            </a:pPr>
          </a:p>
        </p:txBody>
      </p:sp>
      <p:sp>
        <p:nvSpPr>
          <p:cNvPr name="Freeform 4" id="4"/>
          <p:cNvSpPr/>
          <p:nvPr/>
        </p:nvSpPr>
        <p:spPr>
          <a:xfrm flipH="false" flipV="false" rot="0">
            <a:off x="7959364" y="1816428"/>
            <a:ext cx="9663643" cy="7013537"/>
          </a:xfrm>
          <a:custGeom>
            <a:avLst/>
            <a:gdLst/>
            <a:ahLst/>
            <a:cxnLst/>
            <a:rect r="r" b="b" t="t" l="l"/>
            <a:pathLst>
              <a:path h="7013537" w="9663643">
                <a:moveTo>
                  <a:pt x="0" y="0"/>
                </a:moveTo>
                <a:lnTo>
                  <a:pt x="9663643" y="0"/>
                </a:lnTo>
                <a:lnTo>
                  <a:pt x="9663643" y="7013537"/>
                </a:lnTo>
                <a:lnTo>
                  <a:pt x="0" y="7013537"/>
                </a:lnTo>
                <a:lnTo>
                  <a:pt x="0" y="0"/>
                </a:lnTo>
                <a:close/>
              </a:path>
            </a:pathLst>
          </a:custGeom>
          <a:blipFill>
            <a:blip r:embed="rId3"/>
            <a:stretch>
              <a:fillRect l="0" t="0" r="0" b="0"/>
            </a:stretch>
          </a:blipFill>
        </p:spPr>
      </p:sp>
      <p:sp>
        <p:nvSpPr>
          <p:cNvPr name="TextBox 5" id="5"/>
          <p:cNvSpPr txBox="true"/>
          <p:nvPr/>
        </p:nvSpPr>
        <p:spPr>
          <a:xfrm rot="0">
            <a:off x="621455" y="223214"/>
            <a:ext cx="4615160" cy="1747519"/>
          </a:xfrm>
          <a:prstGeom prst="rect">
            <a:avLst/>
          </a:prstGeom>
        </p:spPr>
        <p:txBody>
          <a:bodyPr anchor="t" rtlCol="false" tIns="0" lIns="0" bIns="0" rIns="0">
            <a:spAutoFit/>
          </a:bodyPr>
          <a:lstStyle/>
          <a:p>
            <a:pPr algn="ctr">
              <a:lnSpc>
                <a:spcPts val="12880"/>
              </a:lnSpc>
            </a:pPr>
            <a:r>
              <a:rPr lang="en-US" sz="9200" b="true">
                <a:solidFill>
                  <a:srgbClr val="023276"/>
                </a:solidFill>
                <a:latin typeface="Times New Roman Bold"/>
                <a:ea typeface="Times New Roman Bold"/>
                <a:cs typeface="Times New Roman Bold"/>
                <a:sym typeface="Times New Roman Bold"/>
              </a:rPr>
              <a:t>Objective</a:t>
            </a:r>
          </a:p>
        </p:txBody>
      </p:sp>
      <p:sp>
        <p:nvSpPr>
          <p:cNvPr name="TextBox 6" id="6"/>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332031" y="1498310"/>
          <a:ext cx="17816014" cy="8382857"/>
        </p:xfrm>
        <a:graphic>
          <a:graphicData uri="http://schemas.openxmlformats.org/drawingml/2006/table">
            <a:tbl>
              <a:tblPr/>
              <a:tblGrid>
                <a:gridCol w="966249"/>
                <a:gridCol w="2706719"/>
                <a:gridCol w="1821198"/>
                <a:gridCol w="1089818"/>
                <a:gridCol w="11232029"/>
              </a:tblGrid>
              <a:tr h="1127365">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S.no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Title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Author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Year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Summary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3627746">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359"/>
                        </a:lnSpc>
                        <a:defRPr/>
                      </a:pPr>
                      <a:r>
                        <a:rPr lang="en-US" sz="2399">
                          <a:solidFill>
                            <a:srgbClr val="000000"/>
                          </a:solidFill>
                          <a:latin typeface="Times New Roman"/>
                          <a:ea typeface="Times New Roman"/>
                          <a:cs typeface="Times New Roman"/>
                          <a:sym typeface="Times New Roman"/>
                        </a:rPr>
                        <a:t>Correction of a Pathogenic Gene Mutation in Human Embryos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399" u="sng">
                          <a:solidFill>
                            <a:srgbClr val="000000"/>
                          </a:solidFill>
                          <a:latin typeface="Times New Roman"/>
                          <a:ea typeface="Times New Roman"/>
                          <a:cs typeface="Times New Roman"/>
                          <a:sym typeface="Times New Roman"/>
                          <a:hlinkClick r:id="rId2" tooltip="https://www.nature.com/articles/nature23305#auth-Hong-Ma-Aff1"/>
                        </a:rPr>
                        <a:t>Hong Ma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219"/>
                        </a:lnSpc>
                        <a:defRPr/>
                      </a:pPr>
                      <a:r>
                        <a:rPr lang="en-US" sz="2299">
                          <a:solidFill>
                            <a:srgbClr val="000000"/>
                          </a:solidFill>
                          <a:latin typeface="Canva Sans"/>
                          <a:ea typeface="Canva Sans"/>
                          <a:cs typeface="Canva Sans"/>
                          <a:sym typeface="Canva Sans"/>
                        </a:rPr>
                        <a:t>2017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639"/>
                        </a:lnSpc>
                        <a:defRPr/>
                      </a:pPr>
                      <a:r>
                        <a:rPr lang="en-US" sz="2599">
                          <a:solidFill>
                            <a:srgbClr val="000000"/>
                          </a:solidFill>
                          <a:latin typeface="Times New Roman"/>
                          <a:ea typeface="Times New Roman"/>
                          <a:cs typeface="Times New Roman"/>
                          <a:sym typeface="Times New Roman"/>
                        </a:rPr>
                        <a:t>This study explored the application of CRISPR-Cas9 for correcting a dominant mutation(HCM) in the MYBPC3 gene. To improve gene correction efficiency and reduce mosaicism.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3627746">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359"/>
                        </a:lnSpc>
                        <a:defRPr/>
                      </a:pPr>
                      <a:r>
                        <a:rPr lang="en-US" sz="2399">
                          <a:solidFill>
                            <a:srgbClr val="000000"/>
                          </a:solidFill>
                          <a:latin typeface="Times New Roman"/>
                          <a:ea typeface="Times New Roman"/>
                          <a:cs typeface="Times New Roman"/>
                          <a:sym typeface="Times New Roman"/>
                        </a:rPr>
                        <a:t>A new era of mutation rate analyses: Concepts and methods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359"/>
                        </a:lnSpc>
                        <a:defRPr/>
                      </a:pPr>
                      <a:r>
                        <a:rPr lang="en-US" sz="2399">
                          <a:solidFill>
                            <a:srgbClr val="000000"/>
                          </a:solidFill>
                          <a:latin typeface="Times New Roman"/>
                          <a:ea typeface="Times New Roman"/>
                          <a:cs typeface="Times New Roman"/>
                          <a:sym typeface="Times New Roman"/>
                        </a:rPr>
                        <a:t>Kun Wu</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Canva Sans"/>
                          <a:ea typeface="Canva Sans"/>
                          <a:cs typeface="Canva Sans"/>
                          <a:sym typeface="Canva Sans"/>
                        </a:rPr>
                        <a:t>2024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639"/>
                        </a:lnSpc>
                        <a:defRPr/>
                      </a:pPr>
                      <a:r>
                        <a:rPr lang="en-US" sz="2599">
                          <a:solidFill>
                            <a:srgbClr val="000000"/>
                          </a:solidFill>
                          <a:latin typeface="Times New Roman"/>
                          <a:ea typeface="Times New Roman"/>
                          <a:cs typeface="Times New Roman"/>
                          <a:sym typeface="Times New Roman"/>
                        </a:rPr>
                        <a:t>This review explores somatic and germline mutation rates using advanced sequencing techniques like whole-genome and long-read sequencing. It covers key evolutionary concepts, compares mutation rates across species and tissues, examines detection methods such as single-cell and duplex sequencing, and discusses technological improvements, research challenges, and influencing factors.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670745" y="974763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4</a:t>
            </a:r>
          </a:p>
        </p:txBody>
      </p:sp>
      <p:sp>
        <p:nvSpPr>
          <p:cNvPr name="TextBox 4" id="4"/>
          <p:cNvSpPr txBox="true"/>
          <p:nvPr/>
        </p:nvSpPr>
        <p:spPr>
          <a:xfrm rot="0">
            <a:off x="-1216033" y="106822"/>
            <a:ext cx="8418755" cy="1136016"/>
          </a:xfrm>
          <a:prstGeom prst="rect">
            <a:avLst/>
          </a:prstGeom>
        </p:spPr>
        <p:txBody>
          <a:bodyPr anchor="t" rtlCol="false" tIns="0" lIns="0" bIns="0" rIns="0">
            <a:spAutoFit/>
          </a:bodyPr>
          <a:lstStyle/>
          <a:p>
            <a:pPr algn="ctr">
              <a:lnSpc>
                <a:spcPts val="8259"/>
              </a:lnSpc>
            </a:pPr>
            <a:r>
              <a:rPr lang="en-US" sz="5899" b="true">
                <a:solidFill>
                  <a:srgbClr val="023276"/>
                </a:solidFill>
                <a:latin typeface="Times New Roman Bold"/>
                <a:ea typeface="Times New Roman Bold"/>
                <a:cs typeface="Times New Roman Bold"/>
                <a:sym typeface="Times New Roman Bold"/>
              </a:rPr>
              <a:t>Literature Review</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00243" y="142875"/>
          <a:ext cx="17887514" cy="10000869"/>
        </p:xfrm>
        <a:graphic>
          <a:graphicData uri="http://schemas.openxmlformats.org/drawingml/2006/table">
            <a:tbl>
              <a:tblPr/>
              <a:tblGrid>
                <a:gridCol w="811135"/>
                <a:gridCol w="3351185"/>
                <a:gridCol w="1339084"/>
                <a:gridCol w="1143961"/>
                <a:gridCol w="11242149"/>
              </a:tblGrid>
              <a:tr h="1176055">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S.no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Title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Author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Year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b="true">
                          <a:solidFill>
                            <a:srgbClr val="000000"/>
                          </a:solidFill>
                          <a:latin typeface="Canva Sans Bold"/>
                          <a:ea typeface="Canva Sans Bold"/>
                          <a:cs typeface="Canva Sans Bold"/>
                          <a:sym typeface="Canva Sans Bold"/>
                        </a:rPr>
                        <a:t>Summary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811059">
                <a:tc>
                  <a:txBody>
                    <a:bodyPr anchor="t" rtlCol="false"/>
                    <a:lstStyle/>
                    <a:p>
                      <a:pPr algn="ctr">
                        <a:lnSpc>
                          <a:spcPts val="2800"/>
                        </a:lnSpc>
                        <a:defRPr/>
                      </a:pPr>
                      <a:r>
                        <a:rPr lang="en-US" sz="2000">
                          <a:solidFill>
                            <a:srgbClr val="000000"/>
                          </a:solidFill>
                          <a:latin typeface="Canva Sans"/>
                          <a:ea typeface="Canva Sans"/>
                          <a:cs typeface="Canva Sans"/>
                          <a:sym typeface="Canva Sans"/>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079"/>
                        </a:lnSpc>
                        <a:defRPr/>
                      </a:pPr>
                      <a:r>
                        <a:rPr lang="en-US" sz="2199">
                          <a:solidFill>
                            <a:srgbClr val="000000"/>
                          </a:solidFill>
                          <a:latin typeface="Times New Roman"/>
                          <a:ea typeface="Times New Roman"/>
                          <a:cs typeface="Times New Roman"/>
                          <a:sym typeface="Times New Roman"/>
                        </a:rPr>
                        <a:t>Ethical considerations of gene editing and genetic selection</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079"/>
                        </a:lnSpc>
                        <a:defRPr/>
                      </a:pPr>
                      <a:r>
                        <a:rPr lang="en-US" sz="2199">
                          <a:solidFill>
                            <a:srgbClr val="000000"/>
                          </a:solidFill>
                          <a:latin typeface="Times New Roman"/>
                          <a:ea typeface="Times New Roman"/>
                          <a:cs typeface="Times New Roman"/>
                          <a:sym typeface="Times New Roman"/>
                        </a:rPr>
                        <a:t> Jodie BA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2020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079"/>
                        </a:lnSpc>
                        <a:defRPr/>
                      </a:pPr>
                      <a:r>
                        <a:rPr lang="en-US" sz="2199">
                          <a:solidFill>
                            <a:srgbClr val="000000"/>
                          </a:solidFill>
                          <a:latin typeface="Times New Roman"/>
                          <a:ea typeface="Times New Roman"/>
                          <a:cs typeface="Times New Roman"/>
                          <a:sym typeface="Times New Roman"/>
                        </a:rPr>
                        <a:t>This paper discusses the historical development of gene editing, tracing its roots from early DNA modification techniques to modern approaches like CRISPR-Cas9. It emphasizes ethical concerns, particularly regarding genetic selection and the impact on human dignity. The study highlights the potential misuse of genetic engineering and the necessity for regulatory frameworks​. Technologies discussed, germline editing.</a:t>
                      </a:r>
                      <a:endParaRPr lang="en-US" sz="1100"/>
                    </a:p>
                    <a:p>
                      <a:pPr algn="just">
                        <a:lnSpc>
                          <a:spcPts val="3079"/>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3203078">
                <a:tc>
                  <a:txBody>
                    <a:bodyPr anchor="t" rtlCol="false"/>
                    <a:lstStyle/>
                    <a:p>
                      <a:pPr algn="ctr">
                        <a:lnSpc>
                          <a:spcPts val="2800"/>
                        </a:lnSpc>
                        <a:defRPr/>
                      </a:pPr>
                      <a:r>
                        <a:rPr lang="en-US" sz="2000">
                          <a:solidFill>
                            <a:srgbClr val="000000"/>
                          </a:solidFill>
                          <a:latin typeface="Canva Sans"/>
                          <a:ea typeface="Canva Sans"/>
                          <a:cs typeface="Canva Sans"/>
                          <a:sym typeface="Canva Sans"/>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079"/>
                        </a:lnSpc>
                        <a:defRPr/>
                      </a:pPr>
                      <a:r>
                        <a:rPr lang="en-US" sz="2199">
                          <a:solidFill>
                            <a:srgbClr val="000000"/>
                          </a:solidFill>
                          <a:latin typeface="Times New Roman"/>
                          <a:ea typeface="Times New Roman"/>
                          <a:cs typeface="Times New Roman"/>
                          <a:sym typeface="Times New Roman"/>
                        </a:rPr>
                        <a:t>"Genome Editing with the CRISPR‐Cas System: An Art, Ethics, and Global Regulatory Perspective" (Plant Biotechnology Journal, 2020)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079"/>
                        </a:lnSpc>
                        <a:defRPr/>
                      </a:pPr>
                      <a:r>
                        <a:rPr lang="en-US" sz="2199">
                          <a:solidFill>
                            <a:srgbClr val="000000"/>
                          </a:solidFill>
                          <a:latin typeface="Times New Roman"/>
                          <a:ea typeface="Times New Roman"/>
                          <a:cs typeface="Times New Roman"/>
                          <a:sym typeface="Times New Roman"/>
                        </a:rPr>
                        <a:t> Debin Zhang</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2020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079"/>
                        </a:lnSpc>
                        <a:defRPr/>
                      </a:pPr>
                      <a:r>
                        <a:rPr lang="en-US" sz="2199">
                          <a:solidFill>
                            <a:srgbClr val="000000"/>
                          </a:solidFill>
                          <a:latin typeface="Times New Roman"/>
                          <a:ea typeface="Times New Roman"/>
                          <a:cs typeface="Times New Roman"/>
                          <a:sym typeface="Times New Roman"/>
                        </a:rPr>
                        <a:t>This paper provides an extensive overview of CRISPR-Cas applications in plants, animals, and human biomedical research. It discusses the technology's efficiency, ethical concerns, and regulatory landscapes across different countries. The study also highlights patent issues and the moral implications of gene modifications​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810677">
                <a:tc>
                  <a:txBody>
                    <a:bodyPr anchor="t" rtlCol="false"/>
                    <a:lstStyle/>
                    <a:p>
                      <a:pPr algn="ctr">
                        <a:lnSpc>
                          <a:spcPts val="2800"/>
                        </a:lnSpc>
                        <a:defRPr/>
                      </a:pPr>
                      <a:r>
                        <a:rPr lang="en-US" sz="2000">
                          <a:solidFill>
                            <a:srgbClr val="000000"/>
                          </a:solidFill>
                          <a:latin typeface="Canva Sans"/>
                          <a:ea typeface="Canva Sans"/>
                          <a:cs typeface="Canva Sans"/>
                          <a:sym typeface="Canva Sans"/>
                        </a:rPr>
                        <a:t>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079"/>
                        </a:lnSpc>
                        <a:defRPr/>
                      </a:pPr>
                      <a:r>
                        <a:rPr lang="en-US" sz="2199">
                          <a:solidFill>
                            <a:srgbClr val="000000"/>
                          </a:solidFill>
                          <a:latin typeface="Times New Roman"/>
                          <a:ea typeface="Times New Roman"/>
                          <a:cs typeface="Times New Roman"/>
                          <a:sym typeface="Times New Roman"/>
                        </a:rPr>
                        <a:t>"Bioethical Issues in Genome Editing by CRISPR-Cas9 Technology"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079"/>
                        </a:lnSpc>
                        <a:defRPr/>
                      </a:pPr>
                      <a:r>
                        <a:rPr lang="en-US" sz="2199">
                          <a:solidFill>
                            <a:srgbClr val="000000"/>
                          </a:solidFill>
                          <a:latin typeface="Times New Roman"/>
                          <a:ea typeface="Times New Roman"/>
                          <a:cs typeface="Times New Roman"/>
                          <a:sym typeface="Times New Roman"/>
                        </a:rPr>
                        <a:t> Fatma Betül AYANOĞLU</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ea typeface="Canva Sans"/>
                          <a:cs typeface="Canva Sans"/>
                          <a:sym typeface="Canva Sans"/>
                        </a:rPr>
                        <a:t>2020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3079"/>
                        </a:lnSpc>
                        <a:defRPr/>
                      </a:pPr>
                      <a:r>
                        <a:rPr lang="en-US" sz="2199">
                          <a:solidFill>
                            <a:srgbClr val="000000"/>
                          </a:solidFill>
                          <a:latin typeface="Times New Roman"/>
                          <a:ea typeface="Times New Roman"/>
                          <a:cs typeface="Times New Roman"/>
                          <a:sym typeface="Times New Roman"/>
                        </a:rPr>
                        <a:t>This review examines the bioethical challenges posed by CRISPR-Cas9. It discusses the risks associated with genome editing, including unintended mutations and long-term consequences. The paper also addresses regulatory concerns and ethical considerations in clinical and agricultural applications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443059" y="9535919"/>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841288" y="321627"/>
            <a:ext cx="4363864" cy="1136016"/>
          </a:xfrm>
          <a:prstGeom prst="rect">
            <a:avLst/>
          </a:prstGeom>
        </p:spPr>
        <p:txBody>
          <a:bodyPr anchor="t" rtlCol="false" tIns="0" lIns="0" bIns="0" rIns="0">
            <a:spAutoFit/>
          </a:bodyPr>
          <a:lstStyle/>
          <a:p>
            <a:pPr algn="ctr">
              <a:lnSpc>
                <a:spcPts val="8259"/>
              </a:lnSpc>
            </a:pPr>
            <a:r>
              <a:rPr lang="en-US" sz="5899" b="true">
                <a:solidFill>
                  <a:srgbClr val="023276"/>
                </a:solidFill>
                <a:latin typeface="Times New Roman Bold"/>
                <a:ea typeface="Times New Roman Bold"/>
                <a:cs typeface="Times New Roman Bold"/>
                <a:sym typeface="Times New Roman Bold"/>
              </a:rPr>
              <a:t>Research Gap</a:t>
            </a:r>
          </a:p>
        </p:txBody>
      </p:sp>
      <p:sp>
        <p:nvSpPr>
          <p:cNvPr name="TextBox 4" id="4"/>
          <p:cNvSpPr txBox="true"/>
          <p:nvPr/>
        </p:nvSpPr>
        <p:spPr>
          <a:xfrm rot="0">
            <a:off x="497975" y="2252077"/>
            <a:ext cx="11072664" cy="7006223"/>
          </a:xfrm>
          <a:prstGeom prst="rect">
            <a:avLst/>
          </a:prstGeom>
        </p:spPr>
        <p:txBody>
          <a:bodyPr anchor="t" rtlCol="false" tIns="0" lIns="0" bIns="0" rIns="0">
            <a:spAutoFit/>
          </a:bodyPr>
          <a:lstStyle/>
          <a:p>
            <a:pPr algn="l" marL="845127" indent="-422564" lvl="1">
              <a:lnSpc>
                <a:spcPts val="5480"/>
              </a:lnSpc>
              <a:buFont typeface="Arial"/>
              <a:buChar char="•"/>
            </a:pPr>
            <a:r>
              <a:rPr lang="en-US" sz="3914">
                <a:solidFill>
                  <a:srgbClr val="000000"/>
                </a:solidFill>
                <a:latin typeface="Times New Roman"/>
                <a:ea typeface="Times New Roman"/>
                <a:cs typeface="Times New Roman"/>
                <a:sym typeface="Times New Roman"/>
              </a:rPr>
              <a:t>Limited Cross-Species Comparative Studies </a:t>
            </a:r>
          </a:p>
          <a:p>
            <a:pPr algn="l">
              <a:lnSpc>
                <a:spcPts val="5480"/>
              </a:lnSpc>
            </a:pPr>
          </a:p>
          <a:p>
            <a:pPr algn="l" marL="845127" indent="-422564" lvl="1">
              <a:lnSpc>
                <a:spcPts val="5480"/>
              </a:lnSpc>
              <a:buFont typeface="Arial"/>
              <a:buChar char="•"/>
            </a:pPr>
            <a:r>
              <a:rPr lang="en-US" sz="3914">
                <a:solidFill>
                  <a:srgbClr val="000000"/>
                </a:solidFill>
                <a:latin typeface="Times New Roman"/>
                <a:ea typeface="Times New Roman"/>
                <a:cs typeface="Times New Roman"/>
                <a:sym typeface="Times New Roman"/>
              </a:rPr>
              <a:t>Inadequate Predictive Models for Gene Stability</a:t>
            </a:r>
          </a:p>
          <a:p>
            <a:pPr algn="l">
              <a:lnSpc>
                <a:spcPts val="5480"/>
              </a:lnSpc>
            </a:pPr>
            <a:r>
              <a:rPr lang="en-US" sz="3914">
                <a:solidFill>
                  <a:srgbClr val="000000"/>
                </a:solidFill>
                <a:latin typeface="Times New Roman"/>
                <a:ea typeface="Times New Roman"/>
                <a:cs typeface="Times New Roman"/>
                <a:sym typeface="Times New Roman"/>
              </a:rPr>
              <a:t>  </a:t>
            </a:r>
          </a:p>
          <a:p>
            <a:pPr algn="l" marL="845127" indent="-422564" lvl="1">
              <a:lnSpc>
                <a:spcPts val="5480"/>
              </a:lnSpc>
              <a:buFont typeface="Arial"/>
              <a:buChar char="•"/>
            </a:pPr>
            <a:r>
              <a:rPr lang="en-US" sz="3914">
                <a:solidFill>
                  <a:srgbClr val="000000"/>
                </a:solidFill>
                <a:latin typeface="Times New Roman"/>
                <a:ea typeface="Times New Roman"/>
                <a:cs typeface="Times New Roman"/>
                <a:sym typeface="Times New Roman"/>
              </a:rPr>
              <a:t>Challenges in Mutation Identification</a:t>
            </a:r>
          </a:p>
          <a:p>
            <a:pPr algn="l">
              <a:lnSpc>
                <a:spcPts val="5480"/>
              </a:lnSpc>
            </a:pPr>
            <a:r>
              <a:rPr lang="en-US" sz="3914">
                <a:solidFill>
                  <a:srgbClr val="000000"/>
                </a:solidFill>
                <a:latin typeface="Times New Roman"/>
                <a:ea typeface="Times New Roman"/>
                <a:cs typeface="Times New Roman"/>
                <a:sym typeface="Times New Roman"/>
              </a:rPr>
              <a:t> </a:t>
            </a:r>
          </a:p>
          <a:p>
            <a:pPr algn="l" marL="845127" indent="-422564" lvl="1">
              <a:lnSpc>
                <a:spcPts val="5480"/>
              </a:lnSpc>
              <a:buFont typeface="Arial"/>
              <a:buChar char="•"/>
            </a:pPr>
            <a:r>
              <a:rPr lang="en-US" sz="3914">
                <a:solidFill>
                  <a:srgbClr val="000000"/>
                </a:solidFill>
                <a:latin typeface="Times New Roman"/>
                <a:ea typeface="Times New Roman"/>
                <a:cs typeface="Times New Roman"/>
                <a:sym typeface="Times New Roman"/>
              </a:rPr>
              <a:t>Unexplored Gene Engineering Approaches </a:t>
            </a:r>
          </a:p>
          <a:p>
            <a:pPr algn="l">
              <a:lnSpc>
                <a:spcPts val="5480"/>
              </a:lnSpc>
            </a:pPr>
          </a:p>
          <a:p>
            <a:pPr algn="l" marL="845127" indent="-422564" lvl="1">
              <a:lnSpc>
                <a:spcPts val="5480"/>
              </a:lnSpc>
              <a:buFont typeface="Arial"/>
              <a:buChar char="•"/>
            </a:pPr>
            <a:r>
              <a:rPr lang="en-US" sz="3914">
                <a:solidFill>
                  <a:srgbClr val="000000"/>
                </a:solidFill>
                <a:latin typeface="Times New Roman"/>
                <a:ea typeface="Times New Roman"/>
                <a:cs typeface="Times New Roman"/>
                <a:sym typeface="Times New Roman"/>
              </a:rPr>
              <a:t>Ethical and Regulatory Uncertainties </a:t>
            </a:r>
          </a:p>
          <a:p>
            <a:pPr algn="l">
              <a:lnSpc>
                <a:spcPts val="5480"/>
              </a:lnSpc>
            </a:pPr>
          </a:p>
        </p:txBody>
      </p:sp>
      <p:sp>
        <p:nvSpPr>
          <p:cNvPr name="Freeform 5" id="5"/>
          <p:cNvSpPr/>
          <p:nvPr/>
        </p:nvSpPr>
        <p:spPr>
          <a:xfrm flipH="false" flipV="false" rot="0">
            <a:off x="12968701" y="4007523"/>
            <a:ext cx="5250777" cy="5250777"/>
          </a:xfrm>
          <a:custGeom>
            <a:avLst/>
            <a:gdLst/>
            <a:ahLst/>
            <a:cxnLst/>
            <a:rect r="r" b="b" t="t" l="l"/>
            <a:pathLst>
              <a:path h="5250777" w="5250777">
                <a:moveTo>
                  <a:pt x="0" y="0"/>
                </a:moveTo>
                <a:lnTo>
                  <a:pt x="5250777" y="0"/>
                </a:lnTo>
                <a:lnTo>
                  <a:pt x="5250777" y="5250777"/>
                </a:lnTo>
                <a:lnTo>
                  <a:pt x="0" y="525077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1283399">
            <a:off x="15902016" y="419208"/>
            <a:ext cx="2714568" cy="2201268"/>
          </a:xfrm>
          <a:custGeom>
            <a:avLst/>
            <a:gdLst/>
            <a:ahLst/>
            <a:cxnLst/>
            <a:rect r="r" b="b" t="t" l="l"/>
            <a:pathLst>
              <a:path h="2201268" w="2714568">
                <a:moveTo>
                  <a:pt x="0" y="0"/>
                </a:moveTo>
                <a:lnTo>
                  <a:pt x="2714568" y="0"/>
                </a:lnTo>
                <a:lnTo>
                  <a:pt x="2714568" y="2201268"/>
                </a:lnTo>
                <a:lnTo>
                  <a:pt x="0" y="22012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Freeform 3" id="3"/>
          <p:cNvSpPr/>
          <p:nvPr/>
        </p:nvSpPr>
        <p:spPr>
          <a:xfrm flipH="false" flipV="false" rot="379156">
            <a:off x="15174137" y="5962471"/>
            <a:ext cx="2916013" cy="3755989"/>
          </a:xfrm>
          <a:custGeom>
            <a:avLst/>
            <a:gdLst/>
            <a:ahLst/>
            <a:cxnLst/>
            <a:rect r="r" b="b" t="t" l="l"/>
            <a:pathLst>
              <a:path h="3755989" w="2916013">
                <a:moveTo>
                  <a:pt x="0" y="0"/>
                </a:moveTo>
                <a:lnTo>
                  <a:pt x="2916014" y="0"/>
                </a:lnTo>
                <a:lnTo>
                  <a:pt x="2916014" y="3755988"/>
                </a:lnTo>
                <a:lnTo>
                  <a:pt x="0" y="37559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320386">
            <a:off x="12619606" y="3272814"/>
            <a:ext cx="3465650" cy="4463952"/>
          </a:xfrm>
          <a:custGeom>
            <a:avLst/>
            <a:gdLst/>
            <a:ahLst/>
            <a:cxnLst/>
            <a:rect r="r" b="b" t="t" l="l"/>
            <a:pathLst>
              <a:path h="4463952" w="3465650">
                <a:moveTo>
                  <a:pt x="0" y="0"/>
                </a:moveTo>
                <a:lnTo>
                  <a:pt x="3465650" y="0"/>
                </a:lnTo>
                <a:lnTo>
                  <a:pt x="3465650" y="4463952"/>
                </a:lnTo>
                <a:lnTo>
                  <a:pt x="0" y="44639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525658">
            <a:off x="15616714" y="3610021"/>
            <a:ext cx="2030861" cy="1646843"/>
          </a:xfrm>
          <a:custGeom>
            <a:avLst/>
            <a:gdLst/>
            <a:ahLst/>
            <a:cxnLst/>
            <a:rect r="r" b="b" t="t" l="l"/>
            <a:pathLst>
              <a:path h="1646843" w="2030861">
                <a:moveTo>
                  <a:pt x="0" y="0"/>
                </a:moveTo>
                <a:lnTo>
                  <a:pt x="2030860" y="0"/>
                </a:lnTo>
                <a:lnTo>
                  <a:pt x="2030860" y="1646843"/>
                </a:lnTo>
                <a:lnTo>
                  <a:pt x="0" y="164684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775234" y="1561223"/>
            <a:ext cx="12486748" cy="7847889"/>
          </a:xfrm>
          <a:prstGeom prst="rect">
            <a:avLst/>
          </a:prstGeom>
        </p:spPr>
        <p:txBody>
          <a:bodyPr anchor="t" rtlCol="false" tIns="0" lIns="0" bIns="0" rIns="0">
            <a:spAutoFit/>
          </a:bodyPr>
          <a:lstStyle/>
          <a:p>
            <a:pPr algn="l" marL="734702" indent="-367351" lvl="1">
              <a:lnSpc>
                <a:spcPts val="4764"/>
              </a:lnSpc>
              <a:buFont typeface="Arial"/>
              <a:buChar char="•"/>
            </a:pPr>
            <a:r>
              <a:rPr lang="en-US" sz="3402">
                <a:solidFill>
                  <a:srgbClr val="000000"/>
                </a:solidFill>
                <a:latin typeface="Times New Roman"/>
                <a:ea typeface="Times New Roman"/>
                <a:cs typeface="Times New Roman"/>
                <a:sym typeface="Times New Roman"/>
              </a:rPr>
              <a:t>Excessive or unstable mutation rates can lead to genetic disorders, reduced gene efficiency, and evolutionary disadvantages. </a:t>
            </a:r>
          </a:p>
          <a:p>
            <a:pPr algn="l">
              <a:lnSpc>
                <a:spcPts val="4764"/>
              </a:lnSpc>
            </a:pPr>
          </a:p>
          <a:p>
            <a:pPr algn="l" marL="734702" indent="-367351" lvl="1">
              <a:lnSpc>
                <a:spcPts val="4764"/>
              </a:lnSpc>
              <a:buFont typeface="Arial"/>
              <a:buChar char="•"/>
            </a:pPr>
            <a:r>
              <a:rPr lang="en-US" sz="3402">
                <a:solidFill>
                  <a:srgbClr val="000000"/>
                </a:solidFill>
                <a:latin typeface="Times New Roman"/>
                <a:ea typeface="Times New Roman"/>
                <a:cs typeface="Times New Roman"/>
                <a:sym typeface="Times New Roman"/>
              </a:rPr>
              <a:t>Despite advancements in bioinformatics and genetic engineering, predicting gene stability and mitigating harmful mutations remains a challenge. </a:t>
            </a:r>
          </a:p>
          <a:p>
            <a:pPr algn="l">
              <a:lnSpc>
                <a:spcPts val="4764"/>
              </a:lnSpc>
            </a:pPr>
          </a:p>
          <a:p>
            <a:pPr algn="l" marL="734702" indent="-367351" lvl="1">
              <a:lnSpc>
                <a:spcPts val="4764"/>
              </a:lnSpc>
              <a:buFont typeface="Arial"/>
              <a:buChar char="•"/>
            </a:pPr>
            <a:r>
              <a:rPr lang="en-US" sz="3402">
                <a:solidFill>
                  <a:srgbClr val="000000"/>
                </a:solidFill>
                <a:latin typeface="Times New Roman"/>
                <a:ea typeface="Times New Roman"/>
                <a:cs typeface="Times New Roman"/>
                <a:sym typeface="Times New Roman"/>
              </a:rPr>
              <a:t>By addressing these challenges, this project seeks to provide insights into evolutionary genetics.</a:t>
            </a:r>
          </a:p>
          <a:p>
            <a:pPr algn="l">
              <a:lnSpc>
                <a:spcPts val="4764"/>
              </a:lnSpc>
            </a:pPr>
          </a:p>
          <a:p>
            <a:pPr algn="l" marL="734702" indent="-367351" lvl="1">
              <a:lnSpc>
                <a:spcPts val="4764"/>
              </a:lnSpc>
              <a:buFont typeface="Arial"/>
              <a:buChar char="•"/>
            </a:pPr>
            <a:r>
              <a:rPr lang="en-US" sz="3402">
                <a:solidFill>
                  <a:srgbClr val="000000"/>
                </a:solidFill>
                <a:latin typeface="Times New Roman"/>
                <a:ea typeface="Times New Roman"/>
                <a:cs typeface="Times New Roman"/>
                <a:sym typeface="Times New Roman"/>
              </a:rPr>
              <a:t>To develop practical applications for medical advancements while considering ethical implications.</a:t>
            </a:r>
          </a:p>
        </p:txBody>
      </p:sp>
      <p:sp>
        <p:nvSpPr>
          <p:cNvPr name="TextBox 7" id="7"/>
          <p:cNvSpPr txBox="true"/>
          <p:nvPr/>
        </p:nvSpPr>
        <p:spPr>
          <a:xfrm rot="0">
            <a:off x="756184" y="180833"/>
            <a:ext cx="6018684" cy="1126478"/>
          </a:xfrm>
          <a:prstGeom prst="rect">
            <a:avLst/>
          </a:prstGeom>
        </p:spPr>
        <p:txBody>
          <a:bodyPr anchor="t" rtlCol="false" tIns="0" lIns="0" bIns="0" rIns="0">
            <a:spAutoFit/>
          </a:bodyPr>
          <a:lstStyle/>
          <a:p>
            <a:pPr algn="ctr">
              <a:lnSpc>
                <a:spcPts val="8260"/>
              </a:lnSpc>
            </a:pPr>
            <a:r>
              <a:rPr lang="en-US" sz="5900" b="true">
                <a:solidFill>
                  <a:srgbClr val="023276"/>
                </a:solidFill>
                <a:latin typeface="Times New Roman Bold"/>
                <a:ea typeface="Times New Roman Bold"/>
                <a:cs typeface="Times New Roman Bold"/>
                <a:sym typeface="Times New Roman Bold"/>
              </a:rPr>
              <a:t>Problem Statement</a:t>
            </a:r>
          </a:p>
        </p:txBody>
      </p:sp>
      <p:sp>
        <p:nvSpPr>
          <p:cNvPr name="TextBox 8" id="8"/>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Freeform 3" id="3"/>
          <p:cNvSpPr/>
          <p:nvPr/>
        </p:nvSpPr>
        <p:spPr>
          <a:xfrm flipH="false" flipV="false" rot="0">
            <a:off x="1993256" y="0"/>
            <a:ext cx="14539929" cy="10287000"/>
          </a:xfrm>
          <a:custGeom>
            <a:avLst/>
            <a:gdLst/>
            <a:ahLst/>
            <a:cxnLst/>
            <a:rect r="r" b="b" t="t" l="l"/>
            <a:pathLst>
              <a:path h="10287000" w="14539929">
                <a:moveTo>
                  <a:pt x="0" y="0"/>
                </a:moveTo>
                <a:lnTo>
                  <a:pt x="14539929" y="0"/>
                </a:lnTo>
                <a:lnTo>
                  <a:pt x="14539929" y="10287000"/>
                </a:lnTo>
                <a:lnTo>
                  <a:pt x="0" y="10287000"/>
                </a:lnTo>
                <a:lnTo>
                  <a:pt x="0" y="0"/>
                </a:lnTo>
                <a:close/>
              </a:path>
            </a:pathLst>
          </a:custGeom>
          <a:blipFill>
            <a:blip r:embed="rId3"/>
            <a:stretch>
              <a:fillRect l="0" t="0" r="0" b="0"/>
            </a:stretch>
          </a:blipFill>
        </p:spPr>
      </p:sp>
      <p:sp>
        <p:nvSpPr>
          <p:cNvPr name="TextBox 4" id="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59914">
            <a:off x="15086443" y="4512286"/>
            <a:ext cx="3194581" cy="4114800"/>
          </a:xfrm>
          <a:custGeom>
            <a:avLst/>
            <a:gdLst/>
            <a:ahLst/>
            <a:cxnLst/>
            <a:rect r="r" b="b" t="t" l="l"/>
            <a:pathLst>
              <a:path h="4114800" w="3194581">
                <a:moveTo>
                  <a:pt x="0" y="0"/>
                </a:moveTo>
                <a:lnTo>
                  <a:pt x="3194581" y="0"/>
                </a:lnTo>
                <a:lnTo>
                  <a:pt x="3194581"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9139238" y="4945063"/>
            <a:ext cx="9525" cy="349250"/>
          </a:xfrm>
          <a:prstGeom prst="rect">
            <a:avLst/>
          </a:prstGeom>
        </p:spPr>
        <p:txBody>
          <a:bodyPr anchor="t" rtlCol="false" tIns="0" lIns="0" bIns="0" rIns="0">
            <a:spAutoFit/>
          </a:bodyPr>
          <a:lstStyle/>
          <a:p>
            <a:pPr algn="ctr">
              <a:lnSpc>
                <a:spcPts val="2800"/>
              </a:lnSpc>
              <a:spcBef>
                <a:spcPct val="0"/>
              </a:spcBef>
            </a:pPr>
          </a:p>
        </p:txBody>
      </p:sp>
      <p:sp>
        <p:nvSpPr>
          <p:cNvPr name="TextBox 4" id="4"/>
          <p:cNvSpPr txBox="true"/>
          <p:nvPr/>
        </p:nvSpPr>
        <p:spPr>
          <a:xfrm rot="0">
            <a:off x="402828" y="2273559"/>
            <a:ext cx="16394610" cy="7135554"/>
          </a:xfrm>
          <a:prstGeom prst="rect">
            <a:avLst/>
          </a:prstGeom>
        </p:spPr>
        <p:txBody>
          <a:bodyPr anchor="t" rtlCol="false" tIns="0" lIns="0" bIns="0" rIns="0">
            <a:spAutoFit/>
          </a:bodyPr>
          <a:lstStyle/>
          <a:p>
            <a:pPr algn="l" marL="717370" indent="-358685" lvl="1">
              <a:lnSpc>
                <a:spcPts val="4651"/>
              </a:lnSpc>
              <a:buFont typeface="Arial"/>
              <a:buChar char="•"/>
            </a:pPr>
            <a:r>
              <a:rPr lang="en-US" sz="3322">
                <a:solidFill>
                  <a:srgbClr val="000000"/>
                </a:solidFill>
                <a:latin typeface="Times New Roman"/>
                <a:ea typeface="Times New Roman"/>
                <a:cs typeface="Times New Roman"/>
                <a:sym typeface="Times New Roman"/>
              </a:rPr>
              <a:t>Ensuring Responsible Gene Editing. [Designer babies]</a:t>
            </a:r>
          </a:p>
          <a:p>
            <a:pPr algn="l">
              <a:lnSpc>
                <a:spcPts val="4651"/>
              </a:lnSpc>
            </a:pPr>
          </a:p>
          <a:p>
            <a:pPr algn="l" marL="717370" indent="-358685" lvl="1">
              <a:lnSpc>
                <a:spcPts val="4651"/>
              </a:lnSpc>
              <a:spcBef>
                <a:spcPct val="0"/>
              </a:spcBef>
              <a:buFont typeface="Arial"/>
              <a:buChar char="•"/>
            </a:pPr>
            <a:r>
              <a:rPr lang="en-US" sz="3322">
                <a:solidFill>
                  <a:srgbClr val="000000"/>
                </a:solidFill>
                <a:latin typeface="Times New Roman"/>
                <a:ea typeface="Times New Roman"/>
                <a:cs typeface="Times New Roman"/>
                <a:sym typeface="Times New Roman"/>
              </a:rPr>
              <a:t>Avoiding Unintended Consequences. [Chinese scientist]</a:t>
            </a:r>
          </a:p>
          <a:p>
            <a:pPr algn="l">
              <a:lnSpc>
                <a:spcPts val="4651"/>
              </a:lnSpc>
              <a:spcBef>
                <a:spcPct val="0"/>
              </a:spcBef>
            </a:pPr>
          </a:p>
          <a:p>
            <a:pPr algn="l" marL="717370" indent="-358685" lvl="1">
              <a:lnSpc>
                <a:spcPts val="4651"/>
              </a:lnSpc>
              <a:spcBef>
                <a:spcPct val="0"/>
              </a:spcBef>
              <a:buFont typeface="Arial"/>
              <a:buChar char="•"/>
            </a:pPr>
            <a:r>
              <a:rPr lang="en-US" sz="3322">
                <a:solidFill>
                  <a:srgbClr val="000000"/>
                </a:solidFill>
                <a:latin typeface="Times New Roman"/>
                <a:ea typeface="Times New Roman"/>
                <a:cs typeface="Times New Roman"/>
                <a:sym typeface="Times New Roman"/>
              </a:rPr>
              <a:t>Regulatory Compliance Balancing Scientific Progress and Moral Values. [Human cloning]</a:t>
            </a:r>
          </a:p>
          <a:p>
            <a:pPr algn="l">
              <a:lnSpc>
                <a:spcPts val="4651"/>
              </a:lnSpc>
              <a:spcBef>
                <a:spcPct val="0"/>
              </a:spcBef>
            </a:pPr>
          </a:p>
          <a:p>
            <a:pPr algn="l" marL="717370" indent="-358685" lvl="1">
              <a:lnSpc>
                <a:spcPts val="4651"/>
              </a:lnSpc>
              <a:spcBef>
                <a:spcPct val="0"/>
              </a:spcBef>
              <a:buFont typeface="Arial"/>
              <a:buChar char="•"/>
            </a:pPr>
            <a:r>
              <a:rPr lang="en-US" sz="3322">
                <a:solidFill>
                  <a:srgbClr val="000000"/>
                </a:solidFill>
                <a:latin typeface="Times New Roman"/>
                <a:ea typeface="Times New Roman"/>
                <a:cs typeface="Times New Roman"/>
                <a:sym typeface="Times New Roman"/>
              </a:rPr>
              <a:t>Preventing Genetic Discrimination. [Insurance company]</a:t>
            </a:r>
          </a:p>
          <a:p>
            <a:pPr algn="l">
              <a:lnSpc>
                <a:spcPts val="4651"/>
              </a:lnSpc>
              <a:spcBef>
                <a:spcPct val="0"/>
              </a:spcBef>
            </a:pPr>
          </a:p>
          <a:p>
            <a:pPr algn="l" marL="717370" indent="-358685" lvl="1">
              <a:lnSpc>
                <a:spcPts val="4651"/>
              </a:lnSpc>
              <a:spcBef>
                <a:spcPct val="0"/>
              </a:spcBef>
              <a:buFont typeface="Arial"/>
              <a:buChar char="•"/>
            </a:pPr>
            <a:r>
              <a:rPr lang="en-US" sz="3322">
                <a:solidFill>
                  <a:srgbClr val="000000"/>
                </a:solidFill>
                <a:latin typeface="Times New Roman"/>
                <a:ea typeface="Times New Roman"/>
                <a:cs typeface="Times New Roman"/>
                <a:sym typeface="Times New Roman"/>
              </a:rPr>
              <a:t>Transparency and Public Trust. </a:t>
            </a:r>
          </a:p>
          <a:p>
            <a:pPr algn="l">
              <a:lnSpc>
                <a:spcPts val="4651"/>
              </a:lnSpc>
              <a:spcBef>
                <a:spcPct val="0"/>
              </a:spcBef>
            </a:pPr>
          </a:p>
          <a:p>
            <a:pPr algn="l" marL="717370" indent="-358685" lvl="1">
              <a:lnSpc>
                <a:spcPts val="4651"/>
              </a:lnSpc>
              <a:spcBef>
                <a:spcPct val="0"/>
              </a:spcBef>
              <a:buFont typeface="Arial"/>
              <a:buChar char="•"/>
            </a:pPr>
            <a:r>
              <a:rPr lang="en-US" sz="3322">
                <a:solidFill>
                  <a:srgbClr val="000000"/>
                </a:solidFill>
                <a:latin typeface="Times New Roman"/>
                <a:ea typeface="Times New Roman"/>
                <a:cs typeface="Times New Roman"/>
                <a:sym typeface="Times New Roman"/>
              </a:rPr>
              <a:t>Environmental and Biodiversity Considerations. [Mosquitoes]</a:t>
            </a:r>
          </a:p>
        </p:txBody>
      </p:sp>
      <p:sp>
        <p:nvSpPr>
          <p:cNvPr name="Freeform 5" id="5"/>
          <p:cNvSpPr/>
          <p:nvPr/>
        </p:nvSpPr>
        <p:spPr>
          <a:xfrm flipH="false" flipV="false" rot="2106175">
            <a:off x="15758023" y="715122"/>
            <a:ext cx="1851421" cy="2078126"/>
          </a:xfrm>
          <a:custGeom>
            <a:avLst/>
            <a:gdLst/>
            <a:ahLst/>
            <a:cxnLst/>
            <a:rect r="r" b="b" t="t" l="l"/>
            <a:pathLst>
              <a:path h="2078126" w="1851421">
                <a:moveTo>
                  <a:pt x="0" y="0"/>
                </a:moveTo>
                <a:lnTo>
                  <a:pt x="1851421" y="0"/>
                </a:lnTo>
                <a:lnTo>
                  <a:pt x="1851421" y="2078126"/>
                </a:lnTo>
                <a:lnTo>
                  <a:pt x="0" y="207812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9</a:t>
            </a:r>
          </a:p>
        </p:txBody>
      </p:sp>
      <p:sp>
        <p:nvSpPr>
          <p:cNvPr name="TextBox 7" id="7"/>
          <p:cNvSpPr txBox="true"/>
          <p:nvPr/>
        </p:nvSpPr>
        <p:spPr>
          <a:xfrm rot="0">
            <a:off x="-1000606" y="790575"/>
            <a:ext cx="8105105" cy="1136016"/>
          </a:xfrm>
          <a:prstGeom prst="rect">
            <a:avLst/>
          </a:prstGeom>
        </p:spPr>
        <p:txBody>
          <a:bodyPr anchor="t" rtlCol="false" tIns="0" lIns="0" bIns="0" rIns="0">
            <a:spAutoFit/>
          </a:bodyPr>
          <a:lstStyle/>
          <a:p>
            <a:pPr algn="ctr">
              <a:lnSpc>
                <a:spcPts val="8259"/>
              </a:lnSpc>
            </a:pPr>
            <a:r>
              <a:rPr lang="en-US" sz="5899" b="true">
                <a:solidFill>
                  <a:srgbClr val="023276"/>
                </a:solidFill>
                <a:latin typeface="Times New Roman Bold"/>
                <a:ea typeface="Times New Roman Bold"/>
                <a:cs typeface="Times New Roman Bold"/>
                <a:sym typeface="Times New Roman Bold"/>
              </a:rPr>
              <a:t>Role of Ethics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DAGk27fwlVQ</dc:identifier>
  <dcterms:modified xsi:type="dcterms:W3CDTF">2011-08-01T06:04:30Z</dcterms:modified>
  <cp:revision>1</cp:revision>
</cp:coreProperties>
</file>

<file path=docProps/thumbnail.jpeg>
</file>